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306" r:id="rId3"/>
    <p:sldId id="275" r:id="rId4"/>
    <p:sldId id="277" r:id="rId5"/>
    <p:sldId id="276" r:id="rId6"/>
    <p:sldId id="283" r:id="rId7"/>
    <p:sldId id="284" r:id="rId8"/>
    <p:sldId id="286" r:id="rId9"/>
    <p:sldId id="288" r:id="rId10"/>
    <p:sldId id="290" r:id="rId11"/>
    <p:sldId id="291" r:id="rId12"/>
    <p:sldId id="293" r:id="rId13"/>
    <p:sldId id="294" r:id="rId14"/>
    <p:sldId id="295" r:id="rId15"/>
    <p:sldId id="296" r:id="rId16"/>
    <p:sldId id="307" r:id="rId17"/>
    <p:sldId id="308" r:id="rId18"/>
    <p:sldId id="309" r:id="rId19"/>
    <p:sldId id="310" r:id="rId20"/>
    <p:sldId id="297" r:id="rId21"/>
    <p:sldId id="298" r:id="rId22"/>
    <p:sldId id="299" r:id="rId23"/>
    <p:sldId id="300" r:id="rId24"/>
    <p:sldId id="301" r:id="rId25"/>
    <p:sldId id="302" r:id="rId26"/>
    <p:sldId id="305" r:id="rId27"/>
  </p:sldIdLst>
  <p:sldSz cx="10693400" cy="7562850"/>
  <p:notesSz cx="9866313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8" y="-18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8E39B1-57DB-4988-A589-AA0F24E85C48}" type="doc">
      <dgm:prSet loTypeId="urn:microsoft.com/office/officeart/2005/8/layout/chevron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55F3FCC-5FA1-4172-89BA-FDEFA0082441}">
      <dgm:prSet phldrT="[Текст]" phldr="1"/>
      <dgm:spPr/>
      <dgm:t>
        <a:bodyPr/>
        <a:lstStyle/>
        <a:p>
          <a:endParaRPr lang="ru-RU" dirty="0"/>
        </a:p>
      </dgm:t>
    </dgm:pt>
    <dgm:pt modelId="{9EDFB4FB-388D-4461-A1BB-3BFD29DE71FB}" type="parTrans" cxnId="{BB610240-514C-4E32-AD2C-0FC652CBF3ED}">
      <dgm:prSet/>
      <dgm:spPr/>
      <dgm:t>
        <a:bodyPr/>
        <a:lstStyle/>
        <a:p>
          <a:endParaRPr lang="ru-RU"/>
        </a:p>
      </dgm:t>
    </dgm:pt>
    <dgm:pt modelId="{655F024B-7E03-434B-9F71-FEB8978AB84E}" type="sibTrans" cxnId="{BB610240-514C-4E32-AD2C-0FC652CBF3ED}">
      <dgm:prSet/>
      <dgm:spPr/>
      <dgm:t>
        <a:bodyPr/>
        <a:lstStyle/>
        <a:p>
          <a:endParaRPr lang="ru-RU"/>
        </a:p>
      </dgm:t>
    </dgm:pt>
    <dgm:pt modelId="{FD459A2D-8868-4D59-A0EC-9F6022FAA573}">
      <dgm:prSet phldrT="[Текст]"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у сельскохозяйственного товаропроизводителя области отсутствует просроченная задолженность по возврату в областной бюджет субсидий, бюджетных инвестиций, предоставленных в том числе в соответствии с иными нормативными правовыми актами области, и иная просроченная задолженность перед областным бюджетом;</a:t>
          </a:r>
          <a:endParaRPr lang="ru-RU" sz="1400" dirty="0"/>
        </a:p>
      </dgm:t>
    </dgm:pt>
    <dgm:pt modelId="{F08321C5-ABF5-4A10-B679-023642BB8B2F}" type="parTrans" cxnId="{457D3D41-AAA9-42D9-A6BC-3DB03ABECA5B}">
      <dgm:prSet/>
      <dgm:spPr/>
      <dgm:t>
        <a:bodyPr/>
        <a:lstStyle/>
        <a:p>
          <a:endParaRPr lang="ru-RU"/>
        </a:p>
      </dgm:t>
    </dgm:pt>
    <dgm:pt modelId="{2DEF545D-10B8-43B0-8E91-47E11FEB019A}" type="sibTrans" cxnId="{457D3D41-AAA9-42D9-A6BC-3DB03ABECA5B}">
      <dgm:prSet/>
      <dgm:spPr/>
      <dgm:t>
        <a:bodyPr/>
        <a:lstStyle/>
        <a:p>
          <a:endParaRPr lang="ru-RU"/>
        </a:p>
      </dgm:t>
    </dgm:pt>
    <dgm:pt modelId="{EC8AEAD2-FEE3-4007-A0F6-F67C0BD8911F}">
      <dgm:prSet phldrT="[Текст]" phldr="1"/>
      <dgm:spPr/>
      <dgm:t>
        <a:bodyPr/>
        <a:lstStyle/>
        <a:p>
          <a:endParaRPr lang="ru-RU"/>
        </a:p>
      </dgm:t>
    </dgm:pt>
    <dgm:pt modelId="{883FAE62-E00C-4085-A38E-AF7D2863D803}" type="parTrans" cxnId="{30817DED-9BEB-4F68-AB94-B3D7580A9520}">
      <dgm:prSet/>
      <dgm:spPr/>
      <dgm:t>
        <a:bodyPr/>
        <a:lstStyle/>
        <a:p>
          <a:endParaRPr lang="ru-RU"/>
        </a:p>
      </dgm:t>
    </dgm:pt>
    <dgm:pt modelId="{5E7CC9BE-36F9-4AC0-884E-9B90D4E04D6F}" type="sibTrans" cxnId="{30817DED-9BEB-4F68-AB94-B3D7580A9520}">
      <dgm:prSet/>
      <dgm:spPr/>
      <dgm:t>
        <a:bodyPr/>
        <a:lstStyle/>
        <a:p>
          <a:endParaRPr lang="ru-RU"/>
        </a:p>
      </dgm:t>
    </dgm:pt>
    <dgm:pt modelId="{D5007568-8219-4977-BF7B-5711AEF0009F}">
      <dgm:prSet phldrT="[Текст]"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сельскохозяйственный товаропроизводитель области - юридическое лицо не находится в процессе реорганизации, ликвидации, банкротства, сельскохозяйственный товаропроизводитель области - индивидуальный предприниматель не прекратил деятельность в качестве индивидуального предпринимателя;</a:t>
          </a:r>
          <a:endParaRPr lang="ru-RU" sz="1400" dirty="0"/>
        </a:p>
      </dgm:t>
    </dgm:pt>
    <dgm:pt modelId="{34D2807A-4CF6-44BB-9253-43D0659DB42A}" type="parTrans" cxnId="{AC0DDECD-510A-4925-8746-A46900DAD574}">
      <dgm:prSet/>
      <dgm:spPr/>
      <dgm:t>
        <a:bodyPr/>
        <a:lstStyle/>
        <a:p>
          <a:endParaRPr lang="ru-RU"/>
        </a:p>
      </dgm:t>
    </dgm:pt>
    <dgm:pt modelId="{0B4C2603-3ACE-444A-9BD0-B41171160827}" type="sibTrans" cxnId="{AC0DDECD-510A-4925-8746-A46900DAD574}">
      <dgm:prSet/>
      <dgm:spPr/>
      <dgm:t>
        <a:bodyPr/>
        <a:lstStyle/>
        <a:p>
          <a:endParaRPr lang="ru-RU"/>
        </a:p>
      </dgm:t>
    </dgm:pt>
    <dgm:pt modelId="{752A126C-7CD6-4F3F-898C-BD5277CE94CB}">
      <dgm:prSet phldrT="[Текст]" phldr="1"/>
      <dgm:spPr/>
      <dgm:t>
        <a:bodyPr/>
        <a:lstStyle/>
        <a:p>
          <a:endParaRPr lang="ru-RU"/>
        </a:p>
      </dgm:t>
    </dgm:pt>
    <dgm:pt modelId="{9D0BFF5F-4474-4333-831A-630CD36F6C4A}" type="parTrans" cxnId="{E26CF434-B493-4159-8BB0-42BDA6DF2478}">
      <dgm:prSet/>
      <dgm:spPr/>
      <dgm:t>
        <a:bodyPr/>
        <a:lstStyle/>
        <a:p>
          <a:endParaRPr lang="ru-RU"/>
        </a:p>
      </dgm:t>
    </dgm:pt>
    <dgm:pt modelId="{AF065A37-0DCD-4909-A437-9246860CE78F}" type="sibTrans" cxnId="{E26CF434-B493-4159-8BB0-42BDA6DF2478}">
      <dgm:prSet/>
      <dgm:spPr/>
      <dgm:t>
        <a:bodyPr/>
        <a:lstStyle/>
        <a:p>
          <a:endParaRPr lang="ru-RU"/>
        </a:p>
      </dgm:t>
    </dgm:pt>
    <dgm:pt modelId="{55680E65-826A-42AE-B252-344736CD4DB1}">
      <dgm:prSet phldrT="[Текст]"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сельскохозяйственный товаропроизводитель области - юридическое лицо не является иностранным юридическим лицом, а также российским юридическим лицом, в уставном (складочном) капитале которого доля участия иностранных юридических лиц в совокупности превышает 50 процентов;</a:t>
          </a:r>
          <a:endParaRPr lang="ru-RU" sz="1400" dirty="0"/>
        </a:p>
      </dgm:t>
    </dgm:pt>
    <dgm:pt modelId="{F5775EAA-CF12-42DB-AD0B-42B194F568E9}" type="parTrans" cxnId="{310C6F1B-855C-44F6-91B9-DF6AB7A3C811}">
      <dgm:prSet/>
      <dgm:spPr/>
      <dgm:t>
        <a:bodyPr/>
        <a:lstStyle/>
        <a:p>
          <a:endParaRPr lang="ru-RU"/>
        </a:p>
      </dgm:t>
    </dgm:pt>
    <dgm:pt modelId="{BFFABEB7-A351-42BE-B0DC-789239749AD0}" type="sibTrans" cxnId="{310C6F1B-855C-44F6-91B9-DF6AB7A3C811}">
      <dgm:prSet/>
      <dgm:spPr/>
      <dgm:t>
        <a:bodyPr/>
        <a:lstStyle/>
        <a:p>
          <a:endParaRPr lang="ru-RU"/>
        </a:p>
      </dgm:t>
    </dgm:pt>
    <dgm:pt modelId="{31BEE9AA-00D7-41BE-B3C3-548320A6BCF3}">
      <dgm:prSet/>
      <dgm:spPr/>
      <dgm:t>
        <a:bodyPr/>
        <a:lstStyle/>
        <a:p>
          <a:endParaRPr lang="ru-RU"/>
        </a:p>
      </dgm:t>
    </dgm:pt>
    <dgm:pt modelId="{8FE51292-7960-479C-BA93-744BE26A9E4D}" type="parTrans" cxnId="{6C286740-A74D-4B67-A1B5-0363B2A4FD85}">
      <dgm:prSet/>
      <dgm:spPr/>
      <dgm:t>
        <a:bodyPr/>
        <a:lstStyle/>
        <a:p>
          <a:endParaRPr lang="ru-RU"/>
        </a:p>
      </dgm:t>
    </dgm:pt>
    <dgm:pt modelId="{7EB267B5-639C-432A-92E1-F63A21F8723A}" type="sibTrans" cxnId="{6C286740-A74D-4B67-A1B5-0363B2A4FD85}">
      <dgm:prSet/>
      <dgm:spPr/>
      <dgm:t>
        <a:bodyPr/>
        <a:lstStyle/>
        <a:p>
          <a:endParaRPr lang="ru-RU"/>
        </a:p>
      </dgm:t>
    </dgm:pt>
    <dgm:pt modelId="{6533C17F-55B0-4856-996F-0529E86BEFE1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сельскохозяйственный товаропроизводитель области не является получателем средств областного бюджета в соответствии с иными нормативными правовыми актами области на заявленные цели.</a:t>
          </a:r>
          <a:endParaRPr lang="ru-RU" sz="1400" dirty="0"/>
        </a:p>
      </dgm:t>
    </dgm:pt>
    <dgm:pt modelId="{5769906F-8CA7-476F-B42E-6A9E46ED7816}" type="parTrans" cxnId="{317FE49C-A3DE-4777-BE93-8E9D0E722DEC}">
      <dgm:prSet/>
      <dgm:spPr/>
      <dgm:t>
        <a:bodyPr/>
        <a:lstStyle/>
        <a:p>
          <a:endParaRPr lang="ru-RU"/>
        </a:p>
      </dgm:t>
    </dgm:pt>
    <dgm:pt modelId="{F65683E8-34B8-4DC4-A876-0486488B757D}" type="sibTrans" cxnId="{317FE49C-A3DE-4777-BE93-8E9D0E722DEC}">
      <dgm:prSet/>
      <dgm:spPr/>
      <dgm:t>
        <a:bodyPr/>
        <a:lstStyle/>
        <a:p>
          <a:endParaRPr lang="ru-RU"/>
        </a:p>
      </dgm:t>
    </dgm:pt>
    <dgm:pt modelId="{26FC4B0A-01C1-4DFB-A155-51618A20B17B}" type="pres">
      <dgm:prSet presAssocID="{218E39B1-57DB-4988-A589-AA0F24E85C4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230F3E-CF3E-4629-8EF5-F068F1E8B893}" type="pres">
      <dgm:prSet presAssocID="{355F3FCC-5FA1-4172-89BA-FDEFA0082441}" presName="composite" presStyleCnt="0"/>
      <dgm:spPr/>
    </dgm:pt>
    <dgm:pt modelId="{F6E595C9-A1F7-4F43-81E5-AE7975CB0A50}" type="pres">
      <dgm:prSet presAssocID="{355F3FCC-5FA1-4172-89BA-FDEFA008244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0ECF6-81E7-4D36-B740-7599CD145F3B}" type="pres">
      <dgm:prSet presAssocID="{355F3FCC-5FA1-4172-89BA-FDEFA008244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35F4BF-42B3-4762-80A9-4D6EA72B75D2}" type="pres">
      <dgm:prSet presAssocID="{655F024B-7E03-434B-9F71-FEB8978AB84E}" presName="sp" presStyleCnt="0"/>
      <dgm:spPr/>
    </dgm:pt>
    <dgm:pt modelId="{2E56422D-F90B-47B7-B462-038A47E232EF}" type="pres">
      <dgm:prSet presAssocID="{EC8AEAD2-FEE3-4007-A0F6-F67C0BD8911F}" presName="composite" presStyleCnt="0"/>
      <dgm:spPr/>
    </dgm:pt>
    <dgm:pt modelId="{1003A9B6-B5CA-47DF-B0E3-AFEB20D929F5}" type="pres">
      <dgm:prSet presAssocID="{EC8AEAD2-FEE3-4007-A0F6-F67C0BD8911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DCF7E-AC2D-412B-9BA2-7EDB58A2C6CE}" type="pres">
      <dgm:prSet presAssocID="{EC8AEAD2-FEE3-4007-A0F6-F67C0BD8911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12C90-7A91-49A6-AE82-8D27B43D89E2}" type="pres">
      <dgm:prSet presAssocID="{5E7CC9BE-36F9-4AC0-884E-9B90D4E04D6F}" presName="sp" presStyleCnt="0"/>
      <dgm:spPr/>
    </dgm:pt>
    <dgm:pt modelId="{BF3A9A24-50F5-4929-8CEF-0DEB6D28349C}" type="pres">
      <dgm:prSet presAssocID="{752A126C-7CD6-4F3F-898C-BD5277CE94CB}" presName="composite" presStyleCnt="0"/>
      <dgm:spPr/>
    </dgm:pt>
    <dgm:pt modelId="{69664948-4AB5-4AEA-A496-5863E925959B}" type="pres">
      <dgm:prSet presAssocID="{752A126C-7CD6-4F3F-898C-BD5277CE94C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5AB93-249B-45D5-856F-9334D0F78FC1}" type="pres">
      <dgm:prSet presAssocID="{752A126C-7CD6-4F3F-898C-BD5277CE94CB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B541F5-AD67-42DE-A155-4139BFC61519}" type="pres">
      <dgm:prSet presAssocID="{AF065A37-0DCD-4909-A437-9246860CE78F}" presName="sp" presStyleCnt="0"/>
      <dgm:spPr/>
    </dgm:pt>
    <dgm:pt modelId="{03F858F8-4C0B-4AF1-A00D-82F734FC14F9}" type="pres">
      <dgm:prSet presAssocID="{31BEE9AA-00D7-41BE-B3C3-548320A6BCF3}" presName="composite" presStyleCnt="0"/>
      <dgm:spPr/>
    </dgm:pt>
    <dgm:pt modelId="{1A7AC8EF-63F2-4406-B307-AE576B99CEE6}" type="pres">
      <dgm:prSet presAssocID="{31BEE9AA-00D7-41BE-B3C3-548320A6BCF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2B24E2-37FC-4C59-B5F1-260B1AF295A1}" type="pres">
      <dgm:prSet presAssocID="{31BEE9AA-00D7-41BE-B3C3-548320A6BCF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558F4C-51D0-44A0-AE60-FB236380327D}" type="presOf" srcId="{55680E65-826A-42AE-B252-344736CD4DB1}" destId="{D135AB93-249B-45D5-856F-9334D0F78FC1}" srcOrd="0" destOrd="0" presId="urn:microsoft.com/office/officeart/2005/8/layout/chevron2"/>
    <dgm:cxn modelId="{37033A83-F723-4E16-9A90-070E52639317}" type="presOf" srcId="{EC8AEAD2-FEE3-4007-A0F6-F67C0BD8911F}" destId="{1003A9B6-B5CA-47DF-B0E3-AFEB20D929F5}" srcOrd="0" destOrd="0" presId="urn:microsoft.com/office/officeart/2005/8/layout/chevron2"/>
    <dgm:cxn modelId="{310C6F1B-855C-44F6-91B9-DF6AB7A3C811}" srcId="{752A126C-7CD6-4F3F-898C-BD5277CE94CB}" destId="{55680E65-826A-42AE-B252-344736CD4DB1}" srcOrd="0" destOrd="0" parTransId="{F5775EAA-CF12-42DB-AD0B-42B194F568E9}" sibTransId="{BFFABEB7-A351-42BE-B0DC-789239749AD0}"/>
    <dgm:cxn modelId="{344B9CC8-1F48-46A7-AFBE-5D801A116350}" type="presOf" srcId="{FD459A2D-8868-4D59-A0EC-9F6022FAA573}" destId="{EF40ECF6-81E7-4D36-B740-7599CD145F3B}" srcOrd="0" destOrd="0" presId="urn:microsoft.com/office/officeart/2005/8/layout/chevron2"/>
    <dgm:cxn modelId="{457D3D41-AAA9-42D9-A6BC-3DB03ABECA5B}" srcId="{355F3FCC-5FA1-4172-89BA-FDEFA0082441}" destId="{FD459A2D-8868-4D59-A0EC-9F6022FAA573}" srcOrd="0" destOrd="0" parTransId="{F08321C5-ABF5-4A10-B679-023642BB8B2F}" sibTransId="{2DEF545D-10B8-43B0-8E91-47E11FEB019A}"/>
    <dgm:cxn modelId="{D98FEF67-B833-477D-A49E-B6F81683D5EE}" type="presOf" srcId="{6533C17F-55B0-4856-996F-0529E86BEFE1}" destId="{F02B24E2-37FC-4C59-B5F1-260B1AF295A1}" srcOrd="0" destOrd="0" presId="urn:microsoft.com/office/officeart/2005/8/layout/chevron2"/>
    <dgm:cxn modelId="{317FE49C-A3DE-4777-BE93-8E9D0E722DEC}" srcId="{31BEE9AA-00D7-41BE-B3C3-548320A6BCF3}" destId="{6533C17F-55B0-4856-996F-0529E86BEFE1}" srcOrd="0" destOrd="0" parTransId="{5769906F-8CA7-476F-B42E-6A9E46ED7816}" sibTransId="{F65683E8-34B8-4DC4-A876-0486488B757D}"/>
    <dgm:cxn modelId="{900399BB-E3A4-4CBD-8147-FC17468895A7}" type="presOf" srcId="{355F3FCC-5FA1-4172-89BA-FDEFA0082441}" destId="{F6E595C9-A1F7-4F43-81E5-AE7975CB0A50}" srcOrd="0" destOrd="0" presId="urn:microsoft.com/office/officeart/2005/8/layout/chevron2"/>
    <dgm:cxn modelId="{E26CF434-B493-4159-8BB0-42BDA6DF2478}" srcId="{218E39B1-57DB-4988-A589-AA0F24E85C48}" destId="{752A126C-7CD6-4F3F-898C-BD5277CE94CB}" srcOrd="2" destOrd="0" parTransId="{9D0BFF5F-4474-4333-831A-630CD36F6C4A}" sibTransId="{AF065A37-0DCD-4909-A437-9246860CE78F}"/>
    <dgm:cxn modelId="{6C286740-A74D-4B67-A1B5-0363B2A4FD85}" srcId="{218E39B1-57DB-4988-A589-AA0F24E85C48}" destId="{31BEE9AA-00D7-41BE-B3C3-548320A6BCF3}" srcOrd="3" destOrd="0" parTransId="{8FE51292-7960-479C-BA93-744BE26A9E4D}" sibTransId="{7EB267B5-639C-432A-92E1-F63A21F8723A}"/>
    <dgm:cxn modelId="{64F4AE4C-A79B-4CE7-A471-BBB9C51C8D85}" type="presOf" srcId="{752A126C-7CD6-4F3F-898C-BD5277CE94CB}" destId="{69664948-4AB5-4AEA-A496-5863E925959B}" srcOrd="0" destOrd="0" presId="urn:microsoft.com/office/officeart/2005/8/layout/chevron2"/>
    <dgm:cxn modelId="{31F9ED84-2247-4FC8-B670-2E9E17B5AAFB}" type="presOf" srcId="{D5007568-8219-4977-BF7B-5711AEF0009F}" destId="{E4EDCF7E-AC2D-412B-9BA2-7EDB58A2C6CE}" srcOrd="0" destOrd="0" presId="urn:microsoft.com/office/officeart/2005/8/layout/chevron2"/>
    <dgm:cxn modelId="{DFC1AB04-0B21-4C61-926D-2F7C1E2E4781}" type="presOf" srcId="{31BEE9AA-00D7-41BE-B3C3-548320A6BCF3}" destId="{1A7AC8EF-63F2-4406-B307-AE576B99CEE6}" srcOrd="0" destOrd="0" presId="urn:microsoft.com/office/officeart/2005/8/layout/chevron2"/>
    <dgm:cxn modelId="{BB610240-514C-4E32-AD2C-0FC652CBF3ED}" srcId="{218E39B1-57DB-4988-A589-AA0F24E85C48}" destId="{355F3FCC-5FA1-4172-89BA-FDEFA0082441}" srcOrd="0" destOrd="0" parTransId="{9EDFB4FB-388D-4461-A1BB-3BFD29DE71FB}" sibTransId="{655F024B-7E03-434B-9F71-FEB8978AB84E}"/>
    <dgm:cxn modelId="{30817DED-9BEB-4F68-AB94-B3D7580A9520}" srcId="{218E39B1-57DB-4988-A589-AA0F24E85C48}" destId="{EC8AEAD2-FEE3-4007-A0F6-F67C0BD8911F}" srcOrd="1" destOrd="0" parTransId="{883FAE62-E00C-4085-A38E-AF7D2863D803}" sibTransId="{5E7CC9BE-36F9-4AC0-884E-9B90D4E04D6F}"/>
    <dgm:cxn modelId="{2D6AD3D4-2D5D-46C8-9FEE-9B383675FB5E}" type="presOf" srcId="{218E39B1-57DB-4988-A589-AA0F24E85C48}" destId="{26FC4B0A-01C1-4DFB-A155-51618A20B17B}" srcOrd="0" destOrd="0" presId="urn:microsoft.com/office/officeart/2005/8/layout/chevron2"/>
    <dgm:cxn modelId="{AC0DDECD-510A-4925-8746-A46900DAD574}" srcId="{EC8AEAD2-FEE3-4007-A0F6-F67C0BD8911F}" destId="{D5007568-8219-4977-BF7B-5711AEF0009F}" srcOrd="0" destOrd="0" parTransId="{34D2807A-4CF6-44BB-9253-43D0659DB42A}" sibTransId="{0B4C2603-3ACE-444A-9BD0-B41171160827}"/>
    <dgm:cxn modelId="{5C27380A-8166-4E62-9D78-3E13427CEAFE}" type="presParOf" srcId="{26FC4B0A-01C1-4DFB-A155-51618A20B17B}" destId="{A7230F3E-CF3E-4629-8EF5-F068F1E8B893}" srcOrd="0" destOrd="0" presId="urn:microsoft.com/office/officeart/2005/8/layout/chevron2"/>
    <dgm:cxn modelId="{E7C45273-0548-48CF-A497-0A6D0B8C9A5F}" type="presParOf" srcId="{A7230F3E-CF3E-4629-8EF5-F068F1E8B893}" destId="{F6E595C9-A1F7-4F43-81E5-AE7975CB0A50}" srcOrd="0" destOrd="0" presId="urn:microsoft.com/office/officeart/2005/8/layout/chevron2"/>
    <dgm:cxn modelId="{B2C823CF-67D4-4D2E-BFDE-88FDB1A45CF8}" type="presParOf" srcId="{A7230F3E-CF3E-4629-8EF5-F068F1E8B893}" destId="{EF40ECF6-81E7-4D36-B740-7599CD145F3B}" srcOrd="1" destOrd="0" presId="urn:microsoft.com/office/officeart/2005/8/layout/chevron2"/>
    <dgm:cxn modelId="{64E29A65-3609-47FA-BF8A-4CF7A49FA65D}" type="presParOf" srcId="{26FC4B0A-01C1-4DFB-A155-51618A20B17B}" destId="{3335F4BF-42B3-4762-80A9-4D6EA72B75D2}" srcOrd="1" destOrd="0" presId="urn:microsoft.com/office/officeart/2005/8/layout/chevron2"/>
    <dgm:cxn modelId="{50FD673B-795F-4B1E-B872-2C654CF88A4C}" type="presParOf" srcId="{26FC4B0A-01C1-4DFB-A155-51618A20B17B}" destId="{2E56422D-F90B-47B7-B462-038A47E232EF}" srcOrd="2" destOrd="0" presId="urn:microsoft.com/office/officeart/2005/8/layout/chevron2"/>
    <dgm:cxn modelId="{D6A5CBC1-EA36-4778-935D-12AAD831869C}" type="presParOf" srcId="{2E56422D-F90B-47B7-B462-038A47E232EF}" destId="{1003A9B6-B5CA-47DF-B0E3-AFEB20D929F5}" srcOrd="0" destOrd="0" presId="urn:microsoft.com/office/officeart/2005/8/layout/chevron2"/>
    <dgm:cxn modelId="{A3AFC3D8-7E89-43D2-BB42-169D57B8AE2A}" type="presParOf" srcId="{2E56422D-F90B-47B7-B462-038A47E232EF}" destId="{E4EDCF7E-AC2D-412B-9BA2-7EDB58A2C6CE}" srcOrd="1" destOrd="0" presId="urn:microsoft.com/office/officeart/2005/8/layout/chevron2"/>
    <dgm:cxn modelId="{26329A2A-8BBB-4D73-9033-861E8293E478}" type="presParOf" srcId="{26FC4B0A-01C1-4DFB-A155-51618A20B17B}" destId="{D2012C90-7A91-49A6-AE82-8D27B43D89E2}" srcOrd="3" destOrd="0" presId="urn:microsoft.com/office/officeart/2005/8/layout/chevron2"/>
    <dgm:cxn modelId="{823CD940-9203-4F30-BDA4-38D889B56094}" type="presParOf" srcId="{26FC4B0A-01C1-4DFB-A155-51618A20B17B}" destId="{BF3A9A24-50F5-4929-8CEF-0DEB6D28349C}" srcOrd="4" destOrd="0" presId="urn:microsoft.com/office/officeart/2005/8/layout/chevron2"/>
    <dgm:cxn modelId="{70607EA3-8A04-4D7A-A5B7-69C239FB7A0D}" type="presParOf" srcId="{BF3A9A24-50F5-4929-8CEF-0DEB6D28349C}" destId="{69664948-4AB5-4AEA-A496-5863E925959B}" srcOrd="0" destOrd="0" presId="urn:microsoft.com/office/officeart/2005/8/layout/chevron2"/>
    <dgm:cxn modelId="{46DCE3DC-0976-4CE3-8173-CD33B7343FBC}" type="presParOf" srcId="{BF3A9A24-50F5-4929-8CEF-0DEB6D28349C}" destId="{D135AB93-249B-45D5-856F-9334D0F78FC1}" srcOrd="1" destOrd="0" presId="urn:microsoft.com/office/officeart/2005/8/layout/chevron2"/>
    <dgm:cxn modelId="{FD089A46-EAFA-43F2-8017-BF3550101DF8}" type="presParOf" srcId="{26FC4B0A-01C1-4DFB-A155-51618A20B17B}" destId="{A0B541F5-AD67-42DE-A155-4139BFC61519}" srcOrd="5" destOrd="0" presId="urn:microsoft.com/office/officeart/2005/8/layout/chevron2"/>
    <dgm:cxn modelId="{6A35BFE4-C05A-4C70-B7DC-06997720E980}" type="presParOf" srcId="{26FC4B0A-01C1-4DFB-A155-51618A20B17B}" destId="{03F858F8-4C0B-4AF1-A00D-82F734FC14F9}" srcOrd="6" destOrd="0" presId="urn:microsoft.com/office/officeart/2005/8/layout/chevron2"/>
    <dgm:cxn modelId="{0B83E6ED-CC6B-4322-AD54-58EF4F7BD1AB}" type="presParOf" srcId="{03F858F8-4C0B-4AF1-A00D-82F734FC14F9}" destId="{1A7AC8EF-63F2-4406-B307-AE576B99CEE6}" srcOrd="0" destOrd="0" presId="urn:microsoft.com/office/officeart/2005/8/layout/chevron2"/>
    <dgm:cxn modelId="{DE82F223-376D-4EAF-9907-8B3AFE77080F}" type="presParOf" srcId="{03F858F8-4C0B-4AF1-A00D-82F734FC14F9}" destId="{F02B24E2-37FC-4C59-B5F1-260B1AF295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5AD5BE-B56E-4E9E-A463-B17441F5BCB8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8E96602-C2FA-49DC-9B2B-B26B6E8DB7B5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bg1"/>
              </a:solidFill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возмещение части затрат на приобретение элитных семян сельскохозяйственных культур;</a:t>
          </a:r>
          <a:endParaRPr lang="ru-RU" sz="1300" b="1" dirty="0">
            <a:solidFill>
              <a:schemeClr val="bg1"/>
            </a:solidFill>
            <a:latin typeface="Georgia" pitchFamily="18" charset="0"/>
          </a:endParaRPr>
        </a:p>
      </dgm:t>
    </dgm:pt>
    <dgm:pt modelId="{C91B21A3-B32F-44EF-B8D2-20FC5ADBD1EA}" type="parTrans" cxnId="{C2F771B3-B042-49D8-9DA9-F8751012225E}">
      <dgm:prSet/>
      <dgm:spPr/>
      <dgm:t>
        <a:bodyPr/>
        <a:lstStyle/>
        <a:p>
          <a:endParaRPr lang="ru-RU"/>
        </a:p>
      </dgm:t>
    </dgm:pt>
    <dgm:pt modelId="{11EFB212-86F5-423D-A5BE-7167996BD0CA}" type="sibTrans" cxnId="{C2F771B3-B042-49D8-9DA9-F8751012225E}">
      <dgm:prSet/>
      <dgm:spPr/>
      <dgm:t>
        <a:bodyPr/>
        <a:lstStyle/>
        <a:p>
          <a:endParaRPr lang="ru-RU"/>
        </a:p>
      </dgm:t>
    </dgm:pt>
    <dgm:pt modelId="{A39B3996-43B6-41DA-9650-7ACC4E8F9EDD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bg1"/>
              </a:solidFill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растениеводства;</a:t>
          </a:r>
          <a:endParaRPr lang="ru-RU" sz="1300" b="1" dirty="0">
            <a:solidFill>
              <a:schemeClr val="bg1"/>
            </a:solidFill>
            <a:latin typeface="Georgia" pitchFamily="18" charset="0"/>
          </a:endParaRPr>
        </a:p>
      </dgm:t>
    </dgm:pt>
    <dgm:pt modelId="{8AE6A966-005B-4093-B0E5-D16069C785C7}" type="parTrans" cxnId="{A88C85ED-3AE2-4454-8A00-09BCBA99429B}">
      <dgm:prSet/>
      <dgm:spPr/>
      <dgm:t>
        <a:bodyPr/>
        <a:lstStyle/>
        <a:p>
          <a:endParaRPr lang="ru-RU"/>
        </a:p>
      </dgm:t>
    </dgm:pt>
    <dgm:pt modelId="{60B88250-460D-47E5-A918-CA30E1B68640}" type="sibTrans" cxnId="{A88C85ED-3AE2-4454-8A00-09BCBA99429B}">
      <dgm:prSet/>
      <dgm:spPr/>
      <dgm:t>
        <a:bodyPr/>
        <a:lstStyle/>
        <a:p>
          <a:endParaRPr lang="ru-RU"/>
        </a:p>
      </dgm:t>
    </dgm:pt>
    <dgm:pt modelId="{5BDE62FF-2E39-42EC-B8E0-66CFD599DC2D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bg1"/>
              </a:solidFill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возмещение части затрат на производство льноволокна;</a:t>
          </a:r>
          <a:endParaRPr lang="ru-RU" sz="1300" b="1" dirty="0">
            <a:solidFill>
              <a:schemeClr val="bg1"/>
            </a:solidFill>
            <a:latin typeface="Georgia" pitchFamily="18" charset="0"/>
          </a:endParaRPr>
        </a:p>
      </dgm:t>
    </dgm:pt>
    <dgm:pt modelId="{2BBB82C6-653A-4BE1-8AEF-3340D429653D}" type="parTrans" cxnId="{8D98E3A7-329C-45DD-AD51-EDF0DD9C2C2A}">
      <dgm:prSet/>
      <dgm:spPr/>
      <dgm:t>
        <a:bodyPr/>
        <a:lstStyle/>
        <a:p>
          <a:endParaRPr lang="ru-RU"/>
        </a:p>
      </dgm:t>
    </dgm:pt>
    <dgm:pt modelId="{8DC4816B-8DE1-4620-A970-377D7CF29C37}" type="sibTrans" cxnId="{8D98E3A7-329C-45DD-AD51-EDF0DD9C2C2A}">
      <dgm:prSet/>
      <dgm:spPr/>
      <dgm:t>
        <a:bodyPr/>
        <a:lstStyle/>
        <a:p>
          <a:endParaRPr lang="ru-RU"/>
        </a:p>
      </dgm:t>
    </dgm:pt>
    <dgm:pt modelId="{48FC0E0E-71AF-4572-808B-F0D35C7BA1A9}">
      <dgm:prSet custT="1"/>
      <dgm:spPr/>
      <dgm:t>
        <a:bodyPr/>
        <a:lstStyle/>
        <a:p>
          <a:r>
            <a:rPr lang="ru-RU" sz="1300" b="1" dirty="0" smtClean="0">
              <a:solidFill>
                <a:schemeClr val="bg1"/>
              </a:solidFill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возмещение части затрат на закладку и уход за многолетними плодовыми и ягодными насаждениями;</a:t>
          </a:r>
          <a:endParaRPr lang="ru-RU" sz="1300" b="1" dirty="0">
            <a:solidFill>
              <a:schemeClr val="bg1"/>
            </a:solidFill>
            <a:latin typeface="Georgia" pitchFamily="18" charset="0"/>
          </a:endParaRPr>
        </a:p>
      </dgm:t>
    </dgm:pt>
    <dgm:pt modelId="{C31FF5D5-9E4F-42BA-87BD-1EC8F03AD430}" type="parTrans" cxnId="{AA20E4BC-46B7-4420-A371-8EF85CFA5083}">
      <dgm:prSet/>
      <dgm:spPr/>
      <dgm:t>
        <a:bodyPr/>
        <a:lstStyle/>
        <a:p>
          <a:endParaRPr lang="ru-RU"/>
        </a:p>
      </dgm:t>
    </dgm:pt>
    <dgm:pt modelId="{E7BE4C5D-F138-428E-91F9-654F911658E4}" type="sibTrans" cxnId="{AA20E4BC-46B7-4420-A371-8EF85CFA5083}">
      <dgm:prSet/>
      <dgm:spPr/>
      <dgm:t>
        <a:bodyPr/>
        <a:lstStyle/>
        <a:p>
          <a:endParaRPr lang="ru-RU"/>
        </a:p>
      </dgm:t>
    </dgm:pt>
    <dgm:pt modelId="{33E10F45-E99C-499B-9E9C-6E2F495839DC}" type="pres">
      <dgm:prSet presAssocID="{DF5AD5BE-B56E-4E9E-A463-B17441F5BC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156E6-65DB-4018-9C9A-3F1BDBA67AD0}" type="pres">
      <dgm:prSet presAssocID="{48E96602-C2FA-49DC-9B2B-B26B6E8DB7B5}" presName="parentLin" presStyleCnt="0"/>
      <dgm:spPr/>
    </dgm:pt>
    <dgm:pt modelId="{F661C469-499A-4E6A-B451-00D210A5FBD2}" type="pres">
      <dgm:prSet presAssocID="{48E96602-C2FA-49DC-9B2B-B26B6E8DB7B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E37EC88-3DDE-47D9-A65A-DB57CA5E1CD3}" type="pres">
      <dgm:prSet presAssocID="{48E96602-C2FA-49DC-9B2B-B26B6E8DB7B5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F34B8-A532-4371-8799-04E0EF4A92E2}" type="pres">
      <dgm:prSet presAssocID="{48E96602-C2FA-49DC-9B2B-B26B6E8DB7B5}" presName="negativeSpace" presStyleCnt="0"/>
      <dgm:spPr/>
    </dgm:pt>
    <dgm:pt modelId="{5EEF7DD3-1E91-4762-9926-F77DB0CABECD}" type="pres">
      <dgm:prSet presAssocID="{48E96602-C2FA-49DC-9B2B-B26B6E8DB7B5}" presName="childText" presStyleLbl="conFgAcc1" presStyleIdx="0" presStyleCnt="4">
        <dgm:presLayoutVars>
          <dgm:bulletEnabled val="1"/>
        </dgm:presLayoutVars>
      </dgm:prSet>
      <dgm:spPr/>
    </dgm:pt>
    <dgm:pt modelId="{49B22043-1872-43FB-B867-31B9455778C7}" type="pres">
      <dgm:prSet presAssocID="{11EFB212-86F5-423D-A5BE-7167996BD0CA}" presName="spaceBetweenRectangles" presStyleCnt="0"/>
      <dgm:spPr/>
    </dgm:pt>
    <dgm:pt modelId="{96EB97D6-035A-47DF-8DF6-8FD38D1D3062}" type="pres">
      <dgm:prSet presAssocID="{48FC0E0E-71AF-4572-808B-F0D35C7BA1A9}" presName="parentLin" presStyleCnt="0"/>
      <dgm:spPr/>
    </dgm:pt>
    <dgm:pt modelId="{5BCCF7B7-AAA6-4EAC-A679-1BCECBD8CF1E}" type="pres">
      <dgm:prSet presAssocID="{48FC0E0E-71AF-4572-808B-F0D35C7BA1A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45F761B-936B-4788-B413-6EED572775D1}" type="pres">
      <dgm:prSet presAssocID="{48FC0E0E-71AF-4572-808B-F0D35C7BA1A9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35538-1E8F-4E70-85F4-B6DD39BBF880}" type="pres">
      <dgm:prSet presAssocID="{48FC0E0E-71AF-4572-808B-F0D35C7BA1A9}" presName="negativeSpace" presStyleCnt="0"/>
      <dgm:spPr/>
    </dgm:pt>
    <dgm:pt modelId="{D1C06D34-45BF-4D42-83FB-E25BB4F71B8D}" type="pres">
      <dgm:prSet presAssocID="{48FC0E0E-71AF-4572-808B-F0D35C7BA1A9}" presName="childText" presStyleLbl="conFgAcc1" presStyleIdx="1" presStyleCnt="4">
        <dgm:presLayoutVars>
          <dgm:bulletEnabled val="1"/>
        </dgm:presLayoutVars>
      </dgm:prSet>
      <dgm:spPr/>
    </dgm:pt>
    <dgm:pt modelId="{032F8401-3B2B-478D-A771-7EDAD0B42E0F}" type="pres">
      <dgm:prSet presAssocID="{E7BE4C5D-F138-428E-91F9-654F911658E4}" presName="spaceBetweenRectangles" presStyleCnt="0"/>
      <dgm:spPr/>
    </dgm:pt>
    <dgm:pt modelId="{12E59BD6-C0D4-43EE-A59F-28798EF865F7}" type="pres">
      <dgm:prSet presAssocID="{A39B3996-43B6-41DA-9650-7ACC4E8F9EDD}" presName="parentLin" presStyleCnt="0"/>
      <dgm:spPr/>
    </dgm:pt>
    <dgm:pt modelId="{06A13016-5BC8-4B32-ACC7-FFD6DBE6E05D}" type="pres">
      <dgm:prSet presAssocID="{A39B3996-43B6-41DA-9650-7ACC4E8F9ED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4F90125-015F-4C97-A79A-A2FFE0FA80BE}" type="pres">
      <dgm:prSet presAssocID="{A39B3996-43B6-41DA-9650-7ACC4E8F9ED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DE172A-1684-480A-B841-8D51F42F738D}" type="pres">
      <dgm:prSet presAssocID="{A39B3996-43B6-41DA-9650-7ACC4E8F9EDD}" presName="negativeSpace" presStyleCnt="0"/>
      <dgm:spPr/>
    </dgm:pt>
    <dgm:pt modelId="{44509E4D-DC55-4372-925B-F004ECEA57C4}" type="pres">
      <dgm:prSet presAssocID="{A39B3996-43B6-41DA-9650-7ACC4E8F9EDD}" presName="childText" presStyleLbl="conFgAcc1" presStyleIdx="2" presStyleCnt="4">
        <dgm:presLayoutVars>
          <dgm:bulletEnabled val="1"/>
        </dgm:presLayoutVars>
      </dgm:prSet>
      <dgm:spPr/>
    </dgm:pt>
    <dgm:pt modelId="{0F4957C8-90A6-4AA9-A502-56A6814AB102}" type="pres">
      <dgm:prSet presAssocID="{60B88250-460D-47E5-A918-CA30E1B68640}" presName="spaceBetweenRectangles" presStyleCnt="0"/>
      <dgm:spPr/>
    </dgm:pt>
    <dgm:pt modelId="{7C2C7C8F-5C7E-4FC1-ADC6-9953CCF68B1F}" type="pres">
      <dgm:prSet presAssocID="{5BDE62FF-2E39-42EC-B8E0-66CFD599DC2D}" presName="parentLin" presStyleCnt="0"/>
      <dgm:spPr/>
    </dgm:pt>
    <dgm:pt modelId="{B3446394-FFF2-437D-B01D-06730E8AFD61}" type="pres">
      <dgm:prSet presAssocID="{5BDE62FF-2E39-42EC-B8E0-66CFD599DC2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4F6840FC-9881-43E4-AC12-AA39A1CEE768}" type="pres">
      <dgm:prSet presAssocID="{5BDE62FF-2E39-42EC-B8E0-66CFD599DC2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B9996F-53DE-4BD8-B597-4E1032F61D74}" type="pres">
      <dgm:prSet presAssocID="{5BDE62FF-2E39-42EC-B8E0-66CFD599DC2D}" presName="negativeSpace" presStyleCnt="0"/>
      <dgm:spPr/>
    </dgm:pt>
    <dgm:pt modelId="{D58BEA25-3ED4-4A54-B51B-7B1AFED57E89}" type="pres">
      <dgm:prSet presAssocID="{5BDE62FF-2E39-42EC-B8E0-66CFD599DC2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F079818-571E-493C-B5B2-FC13A25DB929}" type="presOf" srcId="{5BDE62FF-2E39-42EC-B8E0-66CFD599DC2D}" destId="{4F6840FC-9881-43E4-AC12-AA39A1CEE768}" srcOrd="1" destOrd="0" presId="urn:microsoft.com/office/officeart/2005/8/layout/list1"/>
    <dgm:cxn modelId="{C2F771B3-B042-49D8-9DA9-F8751012225E}" srcId="{DF5AD5BE-B56E-4E9E-A463-B17441F5BCB8}" destId="{48E96602-C2FA-49DC-9B2B-B26B6E8DB7B5}" srcOrd="0" destOrd="0" parTransId="{C91B21A3-B32F-44EF-B8D2-20FC5ADBD1EA}" sibTransId="{11EFB212-86F5-423D-A5BE-7167996BD0CA}"/>
    <dgm:cxn modelId="{7AF68A9F-B691-4F33-8E8F-F2C033EAC7F2}" type="presOf" srcId="{48FC0E0E-71AF-4572-808B-F0D35C7BA1A9}" destId="{5BCCF7B7-AAA6-4EAC-A679-1BCECBD8CF1E}" srcOrd="0" destOrd="0" presId="urn:microsoft.com/office/officeart/2005/8/layout/list1"/>
    <dgm:cxn modelId="{8D98E3A7-329C-45DD-AD51-EDF0DD9C2C2A}" srcId="{DF5AD5BE-B56E-4E9E-A463-B17441F5BCB8}" destId="{5BDE62FF-2E39-42EC-B8E0-66CFD599DC2D}" srcOrd="3" destOrd="0" parTransId="{2BBB82C6-653A-4BE1-8AEF-3340D429653D}" sibTransId="{8DC4816B-8DE1-4620-A970-377D7CF29C37}"/>
    <dgm:cxn modelId="{91ACF74E-058E-4A4A-B05C-EB4C15EF76D9}" type="presOf" srcId="{DF5AD5BE-B56E-4E9E-A463-B17441F5BCB8}" destId="{33E10F45-E99C-499B-9E9C-6E2F495839DC}" srcOrd="0" destOrd="0" presId="urn:microsoft.com/office/officeart/2005/8/layout/list1"/>
    <dgm:cxn modelId="{A88C85ED-3AE2-4454-8A00-09BCBA99429B}" srcId="{DF5AD5BE-B56E-4E9E-A463-B17441F5BCB8}" destId="{A39B3996-43B6-41DA-9650-7ACC4E8F9EDD}" srcOrd="2" destOrd="0" parTransId="{8AE6A966-005B-4093-B0E5-D16069C785C7}" sibTransId="{60B88250-460D-47E5-A918-CA30E1B68640}"/>
    <dgm:cxn modelId="{65F8AC56-9DF3-4D54-9501-D2B9A16F8C1B}" type="presOf" srcId="{48E96602-C2FA-49DC-9B2B-B26B6E8DB7B5}" destId="{F661C469-499A-4E6A-B451-00D210A5FBD2}" srcOrd="0" destOrd="0" presId="urn:microsoft.com/office/officeart/2005/8/layout/list1"/>
    <dgm:cxn modelId="{E89FAA6A-F4E2-4684-A2DE-B21124A05845}" type="presOf" srcId="{48E96602-C2FA-49DC-9B2B-B26B6E8DB7B5}" destId="{EE37EC88-3DDE-47D9-A65A-DB57CA5E1CD3}" srcOrd="1" destOrd="0" presId="urn:microsoft.com/office/officeart/2005/8/layout/list1"/>
    <dgm:cxn modelId="{AA20E4BC-46B7-4420-A371-8EF85CFA5083}" srcId="{DF5AD5BE-B56E-4E9E-A463-B17441F5BCB8}" destId="{48FC0E0E-71AF-4572-808B-F0D35C7BA1A9}" srcOrd="1" destOrd="0" parTransId="{C31FF5D5-9E4F-42BA-87BD-1EC8F03AD430}" sibTransId="{E7BE4C5D-F138-428E-91F9-654F911658E4}"/>
    <dgm:cxn modelId="{D5BC71E2-0800-4E96-9CF0-B99FA40963B4}" type="presOf" srcId="{5BDE62FF-2E39-42EC-B8E0-66CFD599DC2D}" destId="{B3446394-FFF2-437D-B01D-06730E8AFD61}" srcOrd="0" destOrd="0" presId="urn:microsoft.com/office/officeart/2005/8/layout/list1"/>
    <dgm:cxn modelId="{05E4A231-AB04-47C6-93BD-2452AE1AC5FD}" type="presOf" srcId="{A39B3996-43B6-41DA-9650-7ACC4E8F9EDD}" destId="{06A13016-5BC8-4B32-ACC7-FFD6DBE6E05D}" srcOrd="0" destOrd="0" presId="urn:microsoft.com/office/officeart/2005/8/layout/list1"/>
    <dgm:cxn modelId="{574ED876-60A6-41AA-9B9A-DE158BA535CB}" type="presOf" srcId="{48FC0E0E-71AF-4572-808B-F0D35C7BA1A9}" destId="{445F761B-936B-4788-B413-6EED572775D1}" srcOrd="1" destOrd="0" presId="urn:microsoft.com/office/officeart/2005/8/layout/list1"/>
    <dgm:cxn modelId="{E41E2146-3124-418F-B58A-0FF2B67EAA3F}" type="presOf" srcId="{A39B3996-43B6-41DA-9650-7ACC4E8F9EDD}" destId="{74F90125-015F-4C97-A79A-A2FFE0FA80BE}" srcOrd="1" destOrd="0" presId="urn:microsoft.com/office/officeart/2005/8/layout/list1"/>
    <dgm:cxn modelId="{2B7010D4-5C11-4F7C-808A-AAAD8A774A8C}" type="presParOf" srcId="{33E10F45-E99C-499B-9E9C-6E2F495839DC}" destId="{D5E156E6-65DB-4018-9C9A-3F1BDBA67AD0}" srcOrd="0" destOrd="0" presId="urn:microsoft.com/office/officeart/2005/8/layout/list1"/>
    <dgm:cxn modelId="{E4D1DC58-D95D-49FB-BF9A-AD24AB39B9B9}" type="presParOf" srcId="{D5E156E6-65DB-4018-9C9A-3F1BDBA67AD0}" destId="{F661C469-499A-4E6A-B451-00D210A5FBD2}" srcOrd="0" destOrd="0" presId="urn:microsoft.com/office/officeart/2005/8/layout/list1"/>
    <dgm:cxn modelId="{9FF25247-5230-4939-9348-A4EB0E6688CD}" type="presParOf" srcId="{D5E156E6-65DB-4018-9C9A-3F1BDBA67AD0}" destId="{EE37EC88-3DDE-47D9-A65A-DB57CA5E1CD3}" srcOrd="1" destOrd="0" presId="urn:microsoft.com/office/officeart/2005/8/layout/list1"/>
    <dgm:cxn modelId="{7C54CC9D-5A87-4A01-8F88-F886D81F8898}" type="presParOf" srcId="{33E10F45-E99C-499B-9E9C-6E2F495839DC}" destId="{BEBF34B8-A532-4371-8799-04E0EF4A92E2}" srcOrd="1" destOrd="0" presId="urn:microsoft.com/office/officeart/2005/8/layout/list1"/>
    <dgm:cxn modelId="{90A3A976-A321-4AF7-8D39-7C8B0FB9CE27}" type="presParOf" srcId="{33E10F45-E99C-499B-9E9C-6E2F495839DC}" destId="{5EEF7DD3-1E91-4762-9926-F77DB0CABECD}" srcOrd="2" destOrd="0" presId="urn:microsoft.com/office/officeart/2005/8/layout/list1"/>
    <dgm:cxn modelId="{5197EB61-B6CF-40A3-9E54-A51C1FDF18AA}" type="presParOf" srcId="{33E10F45-E99C-499B-9E9C-6E2F495839DC}" destId="{49B22043-1872-43FB-B867-31B9455778C7}" srcOrd="3" destOrd="0" presId="urn:microsoft.com/office/officeart/2005/8/layout/list1"/>
    <dgm:cxn modelId="{134109BF-6A8F-492F-B20A-AD72E4F188C1}" type="presParOf" srcId="{33E10F45-E99C-499B-9E9C-6E2F495839DC}" destId="{96EB97D6-035A-47DF-8DF6-8FD38D1D3062}" srcOrd="4" destOrd="0" presId="urn:microsoft.com/office/officeart/2005/8/layout/list1"/>
    <dgm:cxn modelId="{157A8184-E3E6-4DF3-9E9B-A06C0DD6E672}" type="presParOf" srcId="{96EB97D6-035A-47DF-8DF6-8FD38D1D3062}" destId="{5BCCF7B7-AAA6-4EAC-A679-1BCECBD8CF1E}" srcOrd="0" destOrd="0" presId="urn:microsoft.com/office/officeart/2005/8/layout/list1"/>
    <dgm:cxn modelId="{E29ECE85-D0CE-42E0-9D18-3520D42836C0}" type="presParOf" srcId="{96EB97D6-035A-47DF-8DF6-8FD38D1D3062}" destId="{445F761B-936B-4788-B413-6EED572775D1}" srcOrd="1" destOrd="0" presId="urn:microsoft.com/office/officeart/2005/8/layout/list1"/>
    <dgm:cxn modelId="{FA79AD08-10AE-4BF9-A9A9-23820CF4DD19}" type="presParOf" srcId="{33E10F45-E99C-499B-9E9C-6E2F495839DC}" destId="{9EC35538-1E8F-4E70-85F4-B6DD39BBF880}" srcOrd="5" destOrd="0" presId="urn:microsoft.com/office/officeart/2005/8/layout/list1"/>
    <dgm:cxn modelId="{05CA0ED6-8F87-41B0-9D37-069A7595838C}" type="presParOf" srcId="{33E10F45-E99C-499B-9E9C-6E2F495839DC}" destId="{D1C06D34-45BF-4D42-83FB-E25BB4F71B8D}" srcOrd="6" destOrd="0" presId="urn:microsoft.com/office/officeart/2005/8/layout/list1"/>
    <dgm:cxn modelId="{EE9A1EA2-AA5C-4E04-84BA-B458AFE3645A}" type="presParOf" srcId="{33E10F45-E99C-499B-9E9C-6E2F495839DC}" destId="{032F8401-3B2B-478D-A771-7EDAD0B42E0F}" srcOrd="7" destOrd="0" presId="urn:microsoft.com/office/officeart/2005/8/layout/list1"/>
    <dgm:cxn modelId="{01E4C489-B53A-45AD-A759-197015CEC7C6}" type="presParOf" srcId="{33E10F45-E99C-499B-9E9C-6E2F495839DC}" destId="{12E59BD6-C0D4-43EE-A59F-28798EF865F7}" srcOrd="8" destOrd="0" presId="urn:microsoft.com/office/officeart/2005/8/layout/list1"/>
    <dgm:cxn modelId="{B2A1E6C9-A734-46C9-B642-BA2DE7AAE432}" type="presParOf" srcId="{12E59BD6-C0D4-43EE-A59F-28798EF865F7}" destId="{06A13016-5BC8-4B32-ACC7-FFD6DBE6E05D}" srcOrd="0" destOrd="0" presId="urn:microsoft.com/office/officeart/2005/8/layout/list1"/>
    <dgm:cxn modelId="{83F5C54D-6143-4882-9127-7573326E09F7}" type="presParOf" srcId="{12E59BD6-C0D4-43EE-A59F-28798EF865F7}" destId="{74F90125-015F-4C97-A79A-A2FFE0FA80BE}" srcOrd="1" destOrd="0" presId="urn:microsoft.com/office/officeart/2005/8/layout/list1"/>
    <dgm:cxn modelId="{2B63E209-4E2C-4320-A394-EC2F417DA5A1}" type="presParOf" srcId="{33E10F45-E99C-499B-9E9C-6E2F495839DC}" destId="{03DE172A-1684-480A-B841-8D51F42F738D}" srcOrd="9" destOrd="0" presId="urn:microsoft.com/office/officeart/2005/8/layout/list1"/>
    <dgm:cxn modelId="{48ED43D7-9B67-4E78-ADE2-4E9228C8AD22}" type="presParOf" srcId="{33E10F45-E99C-499B-9E9C-6E2F495839DC}" destId="{44509E4D-DC55-4372-925B-F004ECEA57C4}" srcOrd="10" destOrd="0" presId="urn:microsoft.com/office/officeart/2005/8/layout/list1"/>
    <dgm:cxn modelId="{915A93DF-C036-4EED-A6C7-3D5817E177A5}" type="presParOf" srcId="{33E10F45-E99C-499B-9E9C-6E2F495839DC}" destId="{0F4957C8-90A6-4AA9-A502-56A6814AB102}" srcOrd="11" destOrd="0" presId="urn:microsoft.com/office/officeart/2005/8/layout/list1"/>
    <dgm:cxn modelId="{0454A579-1E34-4979-8CAA-8BB57B83F893}" type="presParOf" srcId="{33E10F45-E99C-499B-9E9C-6E2F495839DC}" destId="{7C2C7C8F-5C7E-4FC1-ADC6-9953CCF68B1F}" srcOrd="12" destOrd="0" presId="urn:microsoft.com/office/officeart/2005/8/layout/list1"/>
    <dgm:cxn modelId="{1A7DED6E-B1F2-4107-B762-E44B608969E6}" type="presParOf" srcId="{7C2C7C8F-5C7E-4FC1-ADC6-9953CCF68B1F}" destId="{B3446394-FFF2-437D-B01D-06730E8AFD61}" srcOrd="0" destOrd="0" presId="urn:microsoft.com/office/officeart/2005/8/layout/list1"/>
    <dgm:cxn modelId="{469E9027-E25D-4F00-B1B3-1BE9013305DB}" type="presParOf" srcId="{7C2C7C8F-5C7E-4FC1-ADC6-9953CCF68B1F}" destId="{4F6840FC-9881-43E4-AC12-AA39A1CEE768}" srcOrd="1" destOrd="0" presId="urn:microsoft.com/office/officeart/2005/8/layout/list1"/>
    <dgm:cxn modelId="{EB7A58C1-83D2-4225-87AC-612825AD99A9}" type="presParOf" srcId="{33E10F45-E99C-499B-9E9C-6E2F495839DC}" destId="{42B9996F-53DE-4BD8-B597-4E1032F61D74}" srcOrd="13" destOrd="0" presId="urn:microsoft.com/office/officeart/2005/8/layout/list1"/>
    <dgm:cxn modelId="{0D08628F-8C7C-4DFB-843A-9FC604DB0870}" type="presParOf" srcId="{33E10F45-E99C-499B-9E9C-6E2F495839DC}" destId="{D58BEA25-3ED4-4A54-B51B-7B1AFED57E8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5AD5BE-B56E-4E9E-A463-B17441F5BCB8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8E96602-C2FA-49DC-9B2B-B26B6E8DB7B5}">
      <dgm:prSet phldrT="[Текст]" custT="1"/>
      <dgm:spPr/>
      <dgm:t>
        <a:bodyPr/>
        <a:lstStyle/>
        <a:p>
          <a:r>
            <a:rPr lang="ru-RU" sz="1400" b="1" dirty="0" smtClean="0"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возмещение части затрат на проведение культуртехнических работ на мелиорируемых землях;</a:t>
          </a:r>
          <a:endParaRPr lang="ru-RU" sz="1400" b="1" dirty="0">
            <a:solidFill>
              <a:schemeClr val="bg1"/>
            </a:solidFill>
            <a:latin typeface="Georgia" pitchFamily="18" charset="0"/>
          </a:endParaRPr>
        </a:p>
      </dgm:t>
    </dgm:pt>
    <dgm:pt modelId="{C91B21A3-B32F-44EF-B8D2-20FC5ADBD1EA}" type="parTrans" cxnId="{C2F771B3-B042-49D8-9DA9-F8751012225E}">
      <dgm:prSet/>
      <dgm:spPr/>
      <dgm:t>
        <a:bodyPr/>
        <a:lstStyle/>
        <a:p>
          <a:endParaRPr lang="ru-RU"/>
        </a:p>
      </dgm:t>
    </dgm:pt>
    <dgm:pt modelId="{11EFB212-86F5-423D-A5BE-7167996BD0CA}" type="sibTrans" cxnId="{C2F771B3-B042-49D8-9DA9-F8751012225E}">
      <dgm:prSet/>
      <dgm:spPr/>
      <dgm:t>
        <a:bodyPr/>
        <a:lstStyle/>
        <a:p>
          <a:endParaRPr lang="ru-RU"/>
        </a:p>
      </dgm:t>
    </dgm:pt>
    <dgm:pt modelId="{33E10F45-E99C-499B-9E9C-6E2F495839DC}" type="pres">
      <dgm:prSet presAssocID="{DF5AD5BE-B56E-4E9E-A463-B17441F5BC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156E6-65DB-4018-9C9A-3F1BDBA67AD0}" type="pres">
      <dgm:prSet presAssocID="{48E96602-C2FA-49DC-9B2B-B26B6E8DB7B5}" presName="parentLin" presStyleCnt="0"/>
      <dgm:spPr/>
    </dgm:pt>
    <dgm:pt modelId="{F661C469-499A-4E6A-B451-00D210A5FBD2}" type="pres">
      <dgm:prSet presAssocID="{48E96602-C2FA-49DC-9B2B-B26B6E8DB7B5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EE37EC88-3DDE-47D9-A65A-DB57CA5E1CD3}" type="pres">
      <dgm:prSet presAssocID="{48E96602-C2FA-49DC-9B2B-B26B6E8DB7B5}" presName="parentText" presStyleLbl="node1" presStyleIdx="0" presStyleCnt="1" custScaleX="142857" custScaleY="539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F34B8-A532-4371-8799-04E0EF4A92E2}" type="pres">
      <dgm:prSet presAssocID="{48E96602-C2FA-49DC-9B2B-B26B6E8DB7B5}" presName="negativeSpace" presStyleCnt="0"/>
      <dgm:spPr/>
    </dgm:pt>
    <dgm:pt modelId="{5EEF7DD3-1E91-4762-9926-F77DB0CABECD}" type="pres">
      <dgm:prSet presAssocID="{48E96602-C2FA-49DC-9B2B-B26B6E8DB7B5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AB96EEA-0DE5-461E-9948-5AA0EF2C5103}" type="presOf" srcId="{48E96602-C2FA-49DC-9B2B-B26B6E8DB7B5}" destId="{F661C469-499A-4E6A-B451-00D210A5FBD2}" srcOrd="0" destOrd="0" presId="urn:microsoft.com/office/officeart/2005/8/layout/list1"/>
    <dgm:cxn modelId="{C2F771B3-B042-49D8-9DA9-F8751012225E}" srcId="{DF5AD5BE-B56E-4E9E-A463-B17441F5BCB8}" destId="{48E96602-C2FA-49DC-9B2B-B26B6E8DB7B5}" srcOrd="0" destOrd="0" parTransId="{C91B21A3-B32F-44EF-B8D2-20FC5ADBD1EA}" sibTransId="{11EFB212-86F5-423D-A5BE-7167996BD0CA}"/>
    <dgm:cxn modelId="{967A7FC4-2F70-4BDB-BD09-475DD8693596}" type="presOf" srcId="{DF5AD5BE-B56E-4E9E-A463-B17441F5BCB8}" destId="{33E10F45-E99C-499B-9E9C-6E2F495839DC}" srcOrd="0" destOrd="0" presId="urn:microsoft.com/office/officeart/2005/8/layout/list1"/>
    <dgm:cxn modelId="{B765F53C-9EAD-4826-BD2B-185937B0B434}" type="presOf" srcId="{48E96602-C2FA-49DC-9B2B-B26B6E8DB7B5}" destId="{EE37EC88-3DDE-47D9-A65A-DB57CA5E1CD3}" srcOrd="1" destOrd="0" presId="urn:microsoft.com/office/officeart/2005/8/layout/list1"/>
    <dgm:cxn modelId="{E021427E-A3CC-4911-BF42-A247D4A320AC}" type="presParOf" srcId="{33E10F45-E99C-499B-9E9C-6E2F495839DC}" destId="{D5E156E6-65DB-4018-9C9A-3F1BDBA67AD0}" srcOrd="0" destOrd="0" presId="urn:microsoft.com/office/officeart/2005/8/layout/list1"/>
    <dgm:cxn modelId="{BCD2D0DC-D063-42AF-93AE-B3EB0763D2E1}" type="presParOf" srcId="{D5E156E6-65DB-4018-9C9A-3F1BDBA67AD0}" destId="{F661C469-499A-4E6A-B451-00D210A5FBD2}" srcOrd="0" destOrd="0" presId="urn:microsoft.com/office/officeart/2005/8/layout/list1"/>
    <dgm:cxn modelId="{29626991-49D9-4312-BE8E-732A7371C428}" type="presParOf" srcId="{D5E156E6-65DB-4018-9C9A-3F1BDBA67AD0}" destId="{EE37EC88-3DDE-47D9-A65A-DB57CA5E1CD3}" srcOrd="1" destOrd="0" presId="urn:microsoft.com/office/officeart/2005/8/layout/list1"/>
    <dgm:cxn modelId="{90B03C6E-85EA-4311-A601-677A96C350C6}" type="presParOf" srcId="{33E10F45-E99C-499B-9E9C-6E2F495839DC}" destId="{BEBF34B8-A532-4371-8799-04E0EF4A92E2}" srcOrd="1" destOrd="0" presId="urn:microsoft.com/office/officeart/2005/8/layout/list1"/>
    <dgm:cxn modelId="{820CC69C-49C0-40D9-BD3A-9CCA1AE15CCF}" type="presParOf" srcId="{33E10F45-E99C-499B-9E9C-6E2F495839DC}" destId="{5EEF7DD3-1E91-4762-9926-F77DB0CABEC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5AD5BE-B56E-4E9E-A463-B17441F5BCB8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8E96602-C2FA-49DC-9B2B-B26B6E8DB7B5}">
      <dgm:prSet phldrT="[Текст]" custT="1"/>
      <dgm:spPr/>
      <dgm:t>
        <a:bodyPr/>
        <a:lstStyle/>
        <a:p>
          <a:r>
            <a:rPr lang="ru-RU" sz="1400" b="1" i="0" dirty="0" smtClean="0">
              <a:latin typeface="Georgia" pitchFamily="18" charset="0"/>
            </a:rPr>
            <a:t>предоставление начинающим крестьянским (фермерским) хозяйствам области грантов на создание и развитие крестьянского (фермерского) хозяйства</a:t>
          </a:r>
          <a:endParaRPr lang="ru-RU" sz="1400" b="1" i="0" dirty="0">
            <a:solidFill>
              <a:schemeClr val="bg1"/>
            </a:solidFill>
            <a:latin typeface="Georgia" pitchFamily="18" charset="0"/>
          </a:endParaRPr>
        </a:p>
      </dgm:t>
    </dgm:pt>
    <dgm:pt modelId="{C91B21A3-B32F-44EF-B8D2-20FC5ADBD1EA}" type="parTrans" cxnId="{C2F771B3-B042-49D8-9DA9-F8751012225E}">
      <dgm:prSet/>
      <dgm:spPr/>
      <dgm:t>
        <a:bodyPr/>
        <a:lstStyle/>
        <a:p>
          <a:endParaRPr lang="ru-RU"/>
        </a:p>
      </dgm:t>
    </dgm:pt>
    <dgm:pt modelId="{11EFB212-86F5-423D-A5BE-7167996BD0CA}" type="sibTrans" cxnId="{C2F771B3-B042-49D8-9DA9-F8751012225E}">
      <dgm:prSet/>
      <dgm:spPr/>
      <dgm:t>
        <a:bodyPr/>
        <a:lstStyle/>
        <a:p>
          <a:endParaRPr lang="ru-RU"/>
        </a:p>
      </dgm:t>
    </dgm:pt>
    <dgm:pt modelId="{BBB71FDA-7ABD-429C-83AD-251822CE8A1A}">
      <dgm:prSet custT="1"/>
      <dgm:spPr/>
      <dgm:t>
        <a:bodyPr/>
        <a:lstStyle/>
        <a:p>
          <a:r>
            <a:rPr lang="ru-RU" sz="1400" b="1" i="0" dirty="0" smtClean="0">
              <a:latin typeface="Georgia" pitchFamily="18" charset="0"/>
            </a:rPr>
            <a:t>предоставление сельскохозяйственным потребительским кооперативам области грантов на развитие материально-технической базы</a:t>
          </a:r>
          <a:endParaRPr lang="ru-RU" sz="1400" b="1" i="0" dirty="0">
            <a:solidFill>
              <a:schemeClr val="bg1"/>
            </a:solidFill>
            <a:latin typeface="Georgia" pitchFamily="18" charset="0"/>
          </a:endParaRPr>
        </a:p>
      </dgm:t>
    </dgm:pt>
    <dgm:pt modelId="{567C4C15-5A3E-4C3F-A6A4-732236284F0C}" type="parTrans" cxnId="{2CF89173-CA63-4AED-9956-000AFDCCA971}">
      <dgm:prSet/>
      <dgm:spPr/>
      <dgm:t>
        <a:bodyPr/>
        <a:lstStyle/>
        <a:p>
          <a:endParaRPr lang="ru-RU"/>
        </a:p>
      </dgm:t>
    </dgm:pt>
    <dgm:pt modelId="{4BAB7A43-9DFC-4B83-B10A-A74A8C40CEF3}" type="sibTrans" cxnId="{2CF89173-CA63-4AED-9956-000AFDCCA971}">
      <dgm:prSet/>
      <dgm:spPr/>
      <dgm:t>
        <a:bodyPr/>
        <a:lstStyle/>
        <a:p>
          <a:endParaRPr lang="ru-RU"/>
        </a:p>
      </dgm:t>
    </dgm:pt>
    <dgm:pt modelId="{F3582E3B-85B9-4BEC-9704-CCF8EDE3633F}">
      <dgm:prSet custT="1"/>
      <dgm:spPr/>
      <dgm:t>
        <a:bodyPr/>
        <a:lstStyle/>
        <a:p>
          <a:r>
            <a:rPr lang="ru-RU" sz="1400" b="1" dirty="0" smtClean="0">
              <a:latin typeface="Georgia" pitchFamily="18" charset="0"/>
            </a:rPr>
            <a:t>предоставление грантов на развитие семейной животноводческой фермы</a:t>
          </a:r>
          <a:endParaRPr lang="ru-RU" sz="1400" b="1" dirty="0">
            <a:latin typeface="Georgia" pitchFamily="18" charset="0"/>
          </a:endParaRPr>
        </a:p>
      </dgm:t>
    </dgm:pt>
    <dgm:pt modelId="{DE782086-C4A4-48EE-995E-314BE1616FB5}" type="parTrans" cxnId="{D76DE38D-A49D-48BF-931F-0F887C4E4A25}">
      <dgm:prSet/>
      <dgm:spPr/>
      <dgm:t>
        <a:bodyPr/>
        <a:lstStyle/>
        <a:p>
          <a:endParaRPr lang="ru-RU"/>
        </a:p>
      </dgm:t>
    </dgm:pt>
    <dgm:pt modelId="{30A81ADE-6986-4234-91FE-9A90114C72A9}" type="sibTrans" cxnId="{D76DE38D-A49D-48BF-931F-0F887C4E4A25}">
      <dgm:prSet/>
      <dgm:spPr/>
      <dgm:t>
        <a:bodyPr/>
        <a:lstStyle/>
        <a:p>
          <a:endParaRPr lang="ru-RU"/>
        </a:p>
      </dgm:t>
    </dgm:pt>
    <dgm:pt modelId="{33E10F45-E99C-499B-9E9C-6E2F495839DC}" type="pres">
      <dgm:prSet presAssocID="{DF5AD5BE-B56E-4E9E-A463-B17441F5BC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156E6-65DB-4018-9C9A-3F1BDBA67AD0}" type="pres">
      <dgm:prSet presAssocID="{48E96602-C2FA-49DC-9B2B-B26B6E8DB7B5}" presName="parentLin" presStyleCnt="0"/>
      <dgm:spPr/>
    </dgm:pt>
    <dgm:pt modelId="{F661C469-499A-4E6A-B451-00D210A5FBD2}" type="pres">
      <dgm:prSet presAssocID="{48E96602-C2FA-49DC-9B2B-B26B6E8DB7B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E37EC88-3DDE-47D9-A65A-DB57CA5E1CD3}" type="pres">
      <dgm:prSet presAssocID="{48E96602-C2FA-49DC-9B2B-B26B6E8DB7B5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F34B8-A532-4371-8799-04E0EF4A92E2}" type="pres">
      <dgm:prSet presAssocID="{48E96602-C2FA-49DC-9B2B-B26B6E8DB7B5}" presName="negativeSpace" presStyleCnt="0"/>
      <dgm:spPr/>
    </dgm:pt>
    <dgm:pt modelId="{5EEF7DD3-1E91-4762-9926-F77DB0CABECD}" type="pres">
      <dgm:prSet presAssocID="{48E96602-C2FA-49DC-9B2B-B26B6E8DB7B5}" presName="childText" presStyleLbl="conFgAcc1" presStyleIdx="0" presStyleCnt="3">
        <dgm:presLayoutVars>
          <dgm:bulletEnabled val="1"/>
        </dgm:presLayoutVars>
      </dgm:prSet>
      <dgm:spPr/>
    </dgm:pt>
    <dgm:pt modelId="{49B22043-1872-43FB-B867-31B9455778C7}" type="pres">
      <dgm:prSet presAssocID="{11EFB212-86F5-423D-A5BE-7167996BD0CA}" presName="spaceBetweenRectangles" presStyleCnt="0"/>
      <dgm:spPr/>
    </dgm:pt>
    <dgm:pt modelId="{D955B339-B564-40A3-B95A-F1446ACAC395}" type="pres">
      <dgm:prSet presAssocID="{F3582E3B-85B9-4BEC-9704-CCF8EDE3633F}" presName="parentLin" presStyleCnt="0"/>
      <dgm:spPr/>
    </dgm:pt>
    <dgm:pt modelId="{E5B2CC82-7066-4EF4-A432-3B25702C19A3}" type="pres">
      <dgm:prSet presAssocID="{F3582E3B-85B9-4BEC-9704-CCF8EDE3633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F8F1C10-91AA-4CE6-AD26-BDEBF0593E54}" type="pres">
      <dgm:prSet presAssocID="{F3582E3B-85B9-4BEC-9704-CCF8EDE3633F}" presName="parentText" presStyleLbl="node1" presStyleIdx="1" presStyleCnt="3" custScaleX="1342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F4832-660A-47D7-9219-720605B07626}" type="pres">
      <dgm:prSet presAssocID="{F3582E3B-85B9-4BEC-9704-CCF8EDE3633F}" presName="negativeSpace" presStyleCnt="0"/>
      <dgm:spPr/>
    </dgm:pt>
    <dgm:pt modelId="{ADC5FE8E-A412-4A40-B94C-0C3609394837}" type="pres">
      <dgm:prSet presAssocID="{F3582E3B-85B9-4BEC-9704-CCF8EDE3633F}" presName="childText" presStyleLbl="conFgAcc1" presStyleIdx="1" presStyleCnt="3">
        <dgm:presLayoutVars>
          <dgm:bulletEnabled val="1"/>
        </dgm:presLayoutVars>
      </dgm:prSet>
      <dgm:spPr/>
    </dgm:pt>
    <dgm:pt modelId="{B5E5DFFD-31A3-4028-8CB8-1100501A93E9}" type="pres">
      <dgm:prSet presAssocID="{30A81ADE-6986-4234-91FE-9A90114C72A9}" presName="spaceBetweenRectangles" presStyleCnt="0"/>
      <dgm:spPr/>
    </dgm:pt>
    <dgm:pt modelId="{EE23D523-4983-4021-BC54-C4AF35D33079}" type="pres">
      <dgm:prSet presAssocID="{BBB71FDA-7ABD-429C-83AD-251822CE8A1A}" presName="parentLin" presStyleCnt="0"/>
      <dgm:spPr/>
    </dgm:pt>
    <dgm:pt modelId="{ECF3FAE3-74CB-4DC2-9777-C271C238C7D0}" type="pres">
      <dgm:prSet presAssocID="{BBB71FDA-7ABD-429C-83AD-251822CE8A1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3ABFF71-E33E-4923-A7C6-3B89CCE59DA5}" type="pres">
      <dgm:prSet presAssocID="{BBB71FDA-7ABD-429C-83AD-251822CE8A1A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8D80D-EC4D-410D-8F09-E6E4EA429CFF}" type="pres">
      <dgm:prSet presAssocID="{BBB71FDA-7ABD-429C-83AD-251822CE8A1A}" presName="negativeSpace" presStyleCnt="0"/>
      <dgm:spPr/>
    </dgm:pt>
    <dgm:pt modelId="{2F1237FE-8F0C-4F35-99B0-1C85969A0B58}" type="pres">
      <dgm:prSet presAssocID="{BBB71FDA-7ABD-429C-83AD-251822CE8A1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6CF9E8A-D26F-4CBA-8C90-E6B499FDD21E}" type="presOf" srcId="{F3582E3B-85B9-4BEC-9704-CCF8EDE3633F}" destId="{CF8F1C10-91AA-4CE6-AD26-BDEBF0593E54}" srcOrd="1" destOrd="0" presId="urn:microsoft.com/office/officeart/2005/8/layout/list1"/>
    <dgm:cxn modelId="{D07DC12A-94D8-4041-8F1C-8A39F89E593F}" type="presOf" srcId="{BBB71FDA-7ABD-429C-83AD-251822CE8A1A}" destId="{ECF3FAE3-74CB-4DC2-9777-C271C238C7D0}" srcOrd="0" destOrd="0" presId="urn:microsoft.com/office/officeart/2005/8/layout/list1"/>
    <dgm:cxn modelId="{082C5A58-59F4-4807-9611-ADE008D01954}" type="presOf" srcId="{F3582E3B-85B9-4BEC-9704-CCF8EDE3633F}" destId="{E5B2CC82-7066-4EF4-A432-3B25702C19A3}" srcOrd="0" destOrd="0" presId="urn:microsoft.com/office/officeart/2005/8/layout/list1"/>
    <dgm:cxn modelId="{E9B38E48-BB8E-4BA2-8E19-7B9F46669347}" type="presOf" srcId="{BBB71FDA-7ABD-429C-83AD-251822CE8A1A}" destId="{F3ABFF71-E33E-4923-A7C6-3B89CCE59DA5}" srcOrd="1" destOrd="0" presId="urn:microsoft.com/office/officeart/2005/8/layout/list1"/>
    <dgm:cxn modelId="{FB72F712-5ADB-43CB-ABB5-D296DD51FD0F}" type="presOf" srcId="{DF5AD5BE-B56E-4E9E-A463-B17441F5BCB8}" destId="{33E10F45-E99C-499B-9E9C-6E2F495839DC}" srcOrd="0" destOrd="0" presId="urn:microsoft.com/office/officeart/2005/8/layout/list1"/>
    <dgm:cxn modelId="{3205A7FF-8E48-484B-8820-7D3C7A9F54C4}" type="presOf" srcId="{48E96602-C2FA-49DC-9B2B-B26B6E8DB7B5}" destId="{EE37EC88-3DDE-47D9-A65A-DB57CA5E1CD3}" srcOrd="1" destOrd="0" presId="urn:microsoft.com/office/officeart/2005/8/layout/list1"/>
    <dgm:cxn modelId="{2CF89173-CA63-4AED-9956-000AFDCCA971}" srcId="{DF5AD5BE-B56E-4E9E-A463-B17441F5BCB8}" destId="{BBB71FDA-7ABD-429C-83AD-251822CE8A1A}" srcOrd="2" destOrd="0" parTransId="{567C4C15-5A3E-4C3F-A6A4-732236284F0C}" sibTransId="{4BAB7A43-9DFC-4B83-B10A-A74A8C40CEF3}"/>
    <dgm:cxn modelId="{7D095970-15EE-4D7F-A36D-33CD107EA8F0}" type="presOf" srcId="{48E96602-C2FA-49DC-9B2B-B26B6E8DB7B5}" destId="{F661C469-499A-4E6A-B451-00D210A5FBD2}" srcOrd="0" destOrd="0" presId="urn:microsoft.com/office/officeart/2005/8/layout/list1"/>
    <dgm:cxn modelId="{D76DE38D-A49D-48BF-931F-0F887C4E4A25}" srcId="{DF5AD5BE-B56E-4E9E-A463-B17441F5BCB8}" destId="{F3582E3B-85B9-4BEC-9704-CCF8EDE3633F}" srcOrd="1" destOrd="0" parTransId="{DE782086-C4A4-48EE-995E-314BE1616FB5}" sibTransId="{30A81ADE-6986-4234-91FE-9A90114C72A9}"/>
    <dgm:cxn modelId="{C2F771B3-B042-49D8-9DA9-F8751012225E}" srcId="{DF5AD5BE-B56E-4E9E-A463-B17441F5BCB8}" destId="{48E96602-C2FA-49DC-9B2B-B26B6E8DB7B5}" srcOrd="0" destOrd="0" parTransId="{C91B21A3-B32F-44EF-B8D2-20FC5ADBD1EA}" sibTransId="{11EFB212-86F5-423D-A5BE-7167996BD0CA}"/>
    <dgm:cxn modelId="{33826B06-BB6D-4B3B-BBA7-1C0657BC8C85}" type="presParOf" srcId="{33E10F45-E99C-499B-9E9C-6E2F495839DC}" destId="{D5E156E6-65DB-4018-9C9A-3F1BDBA67AD0}" srcOrd="0" destOrd="0" presId="urn:microsoft.com/office/officeart/2005/8/layout/list1"/>
    <dgm:cxn modelId="{F92E53D1-C16E-4ED6-A0A8-E3100F697928}" type="presParOf" srcId="{D5E156E6-65DB-4018-9C9A-3F1BDBA67AD0}" destId="{F661C469-499A-4E6A-B451-00D210A5FBD2}" srcOrd="0" destOrd="0" presId="urn:microsoft.com/office/officeart/2005/8/layout/list1"/>
    <dgm:cxn modelId="{0AAC320B-1D87-4DBA-953A-A4D8D114A6F2}" type="presParOf" srcId="{D5E156E6-65DB-4018-9C9A-3F1BDBA67AD0}" destId="{EE37EC88-3DDE-47D9-A65A-DB57CA5E1CD3}" srcOrd="1" destOrd="0" presId="urn:microsoft.com/office/officeart/2005/8/layout/list1"/>
    <dgm:cxn modelId="{2BFD02DB-13BD-4448-9A1C-C5E309D3ECE1}" type="presParOf" srcId="{33E10F45-E99C-499B-9E9C-6E2F495839DC}" destId="{BEBF34B8-A532-4371-8799-04E0EF4A92E2}" srcOrd="1" destOrd="0" presId="urn:microsoft.com/office/officeart/2005/8/layout/list1"/>
    <dgm:cxn modelId="{027D3FBB-9E90-4491-B7B2-49BEBA364061}" type="presParOf" srcId="{33E10F45-E99C-499B-9E9C-6E2F495839DC}" destId="{5EEF7DD3-1E91-4762-9926-F77DB0CABECD}" srcOrd="2" destOrd="0" presId="urn:microsoft.com/office/officeart/2005/8/layout/list1"/>
    <dgm:cxn modelId="{4350EE31-1722-4C75-B2B2-66172B3C9AA4}" type="presParOf" srcId="{33E10F45-E99C-499B-9E9C-6E2F495839DC}" destId="{49B22043-1872-43FB-B867-31B9455778C7}" srcOrd="3" destOrd="0" presId="urn:microsoft.com/office/officeart/2005/8/layout/list1"/>
    <dgm:cxn modelId="{FB055901-6303-450D-8BB7-BBBC6C604A06}" type="presParOf" srcId="{33E10F45-E99C-499B-9E9C-6E2F495839DC}" destId="{D955B339-B564-40A3-B95A-F1446ACAC395}" srcOrd="4" destOrd="0" presId="urn:microsoft.com/office/officeart/2005/8/layout/list1"/>
    <dgm:cxn modelId="{B8622ED4-D677-4F13-B20A-DAF4B3EB0E92}" type="presParOf" srcId="{D955B339-B564-40A3-B95A-F1446ACAC395}" destId="{E5B2CC82-7066-4EF4-A432-3B25702C19A3}" srcOrd="0" destOrd="0" presId="urn:microsoft.com/office/officeart/2005/8/layout/list1"/>
    <dgm:cxn modelId="{BADCD9CD-22A6-42AC-8205-5C0BA27266CB}" type="presParOf" srcId="{D955B339-B564-40A3-B95A-F1446ACAC395}" destId="{CF8F1C10-91AA-4CE6-AD26-BDEBF0593E54}" srcOrd="1" destOrd="0" presId="urn:microsoft.com/office/officeart/2005/8/layout/list1"/>
    <dgm:cxn modelId="{7AE92FE9-F8E9-44E3-A0C5-FAAB2F888EF6}" type="presParOf" srcId="{33E10F45-E99C-499B-9E9C-6E2F495839DC}" destId="{A47F4832-660A-47D7-9219-720605B07626}" srcOrd="5" destOrd="0" presId="urn:microsoft.com/office/officeart/2005/8/layout/list1"/>
    <dgm:cxn modelId="{F72BE283-60E4-47C5-889D-A361FCB2718A}" type="presParOf" srcId="{33E10F45-E99C-499B-9E9C-6E2F495839DC}" destId="{ADC5FE8E-A412-4A40-B94C-0C3609394837}" srcOrd="6" destOrd="0" presId="urn:microsoft.com/office/officeart/2005/8/layout/list1"/>
    <dgm:cxn modelId="{78ACC0D1-73C4-47B2-B71F-2CEB76E95FBF}" type="presParOf" srcId="{33E10F45-E99C-499B-9E9C-6E2F495839DC}" destId="{B5E5DFFD-31A3-4028-8CB8-1100501A93E9}" srcOrd="7" destOrd="0" presId="urn:microsoft.com/office/officeart/2005/8/layout/list1"/>
    <dgm:cxn modelId="{D74C3D5F-FB28-4870-B2BA-50902F4926CE}" type="presParOf" srcId="{33E10F45-E99C-499B-9E9C-6E2F495839DC}" destId="{EE23D523-4983-4021-BC54-C4AF35D33079}" srcOrd="8" destOrd="0" presId="urn:microsoft.com/office/officeart/2005/8/layout/list1"/>
    <dgm:cxn modelId="{B61F997E-CBFA-4456-BB12-A060C4222E88}" type="presParOf" srcId="{EE23D523-4983-4021-BC54-C4AF35D33079}" destId="{ECF3FAE3-74CB-4DC2-9777-C271C238C7D0}" srcOrd="0" destOrd="0" presId="urn:microsoft.com/office/officeart/2005/8/layout/list1"/>
    <dgm:cxn modelId="{7108AC40-9B3D-4D27-9FE0-08CFEF491782}" type="presParOf" srcId="{EE23D523-4983-4021-BC54-C4AF35D33079}" destId="{F3ABFF71-E33E-4923-A7C6-3B89CCE59DA5}" srcOrd="1" destOrd="0" presId="urn:microsoft.com/office/officeart/2005/8/layout/list1"/>
    <dgm:cxn modelId="{7CBD24BB-26E5-4B8E-8AC7-62B17874F7FB}" type="presParOf" srcId="{33E10F45-E99C-499B-9E9C-6E2F495839DC}" destId="{7FA8D80D-EC4D-410D-8F09-E6E4EA429CFF}" srcOrd="9" destOrd="0" presId="urn:microsoft.com/office/officeart/2005/8/layout/list1"/>
    <dgm:cxn modelId="{9B5E911C-7A75-4C6E-AEE3-5DF2D62FA517}" type="presParOf" srcId="{33E10F45-E99C-499B-9E9C-6E2F495839DC}" destId="{2F1237FE-8F0C-4F35-99B0-1C85969A0B5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5AD5BE-B56E-4E9E-A463-B17441F5BCB8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8E96602-C2FA-49DC-9B2B-B26B6E8DB7B5}">
      <dgm:prSet phldrT="[Текст]" custT="1"/>
      <dgm:spPr/>
      <dgm:t>
        <a:bodyPr/>
        <a:lstStyle/>
        <a:p>
          <a:r>
            <a:rPr lang="ru-RU" sz="2000" b="1" dirty="0" smtClean="0"/>
            <a:t>предоставления в 2017 - 2019 годах субсидии сельскохозяйственным товаропроизводителям области (кроме граждан, ведущих личное подсобное хозяйство) на возмещение части затрат на повышение продуктивности в молочном скотоводстве - Постановление Правительства Новгородской области №47 от 10.02.2017 г.</a:t>
          </a:r>
          <a:endParaRPr lang="ru-RU" sz="2000" b="1" dirty="0">
            <a:solidFill>
              <a:schemeClr val="bg1"/>
            </a:solidFill>
            <a:latin typeface="Georgia" pitchFamily="18" charset="0"/>
          </a:endParaRPr>
        </a:p>
      </dgm:t>
    </dgm:pt>
    <dgm:pt modelId="{C91B21A3-B32F-44EF-B8D2-20FC5ADBD1EA}" type="parTrans" cxnId="{C2F771B3-B042-49D8-9DA9-F8751012225E}">
      <dgm:prSet/>
      <dgm:spPr/>
      <dgm:t>
        <a:bodyPr/>
        <a:lstStyle/>
        <a:p>
          <a:endParaRPr lang="ru-RU"/>
        </a:p>
      </dgm:t>
    </dgm:pt>
    <dgm:pt modelId="{11EFB212-86F5-423D-A5BE-7167996BD0CA}" type="sibTrans" cxnId="{C2F771B3-B042-49D8-9DA9-F8751012225E}">
      <dgm:prSet/>
      <dgm:spPr/>
      <dgm:t>
        <a:bodyPr/>
        <a:lstStyle/>
        <a:p>
          <a:endParaRPr lang="ru-RU"/>
        </a:p>
      </dgm:t>
    </dgm:pt>
    <dgm:pt modelId="{BBB71FDA-7ABD-429C-83AD-251822CE8A1A}">
      <dgm:prSet custT="1"/>
      <dgm:spPr/>
      <dgm:t>
        <a:bodyPr/>
        <a:lstStyle/>
        <a:p>
          <a:r>
            <a:rPr lang="ru-RU" sz="2000" b="1" dirty="0" smtClean="0"/>
            <a:t>предоставления в 2017 - 2019 годах субсидий сельскохозяйственным товаропроизводителям области (кроме граждан, ведущих личное подсобное хозяйство) на возмещение части затрат на поддержку племенного животноводства – Постановление Правительства Новгородской области №65 от 28.02.2017 г.</a:t>
          </a:r>
          <a:endParaRPr lang="ru-RU" sz="2000" b="1" dirty="0">
            <a:solidFill>
              <a:schemeClr val="bg1"/>
            </a:solidFill>
            <a:latin typeface="Georgia" pitchFamily="18" charset="0"/>
          </a:endParaRPr>
        </a:p>
      </dgm:t>
    </dgm:pt>
    <dgm:pt modelId="{567C4C15-5A3E-4C3F-A6A4-732236284F0C}" type="parTrans" cxnId="{2CF89173-CA63-4AED-9956-000AFDCCA971}">
      <dgm:prSet/>
      <dgm:spPr/>
      <dgm:t>
        <a:bodyPr/>
        <a:lstStyle/>
        <a:p>
          <a:endParaRPr lang="ru-RU"/>
        </a:p>
      </dgm:t>
    </dgm:pt>
    <dgm:pt modelId="{4BAB7A43-9DFC-4B83-B10A-A74A8C40CEF3}" type="sibTrans" cxnId="{2CF89173-CA63-4AED-9956-000AFDCCA971}">
      <dgm:prSet/>
      <dgm:spPr/>
      <dgm:t>
        <a:bodyPr/>
        <a:lstStyle/>
        <a:p>
          <a:endParaRPr lang="ru-RU"/>
        </a:p>
      </dgm:t>
    </dgm:pt>
    <dgm:pt modelId="{33E10F45-E99C-499B-9E9C-6E2F495839DC}" type="pres">
      <dgm:prSet presAssocID="{DF5AD5BE-B56E-4E9E-A463-B17441F5BC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156E6-65DB-4018-9C9A-3F1BDBA67AD0}" type="pres">
      <dgm:prSet presAssocID="{48E96602-C2FA-49DC-9B2B-B26B6E8DB7B5}" presName="parentLin" presStyleCnt="0"/>
      <dgm:spPr/>
    </dgm:pt>
    <dgm:pt modelId="{F661C469-499A-4E6A-B451-00D210A5FBD2}" type="pres">
      <dgm:prSet presAssocID="{48E96602-C2FA-49DC-9B2B-B26B6E8DB7B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E37EC88-3DDE-47D9-A65A-DB57CA5E1CD3}" type="pres">
      <dgm:prSet presAssocID="{48E96602-C2FA-49DC-9B2B-B26B6E8DB7B5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F34B8-A532-4371-8799-04E0EF4A92E2}" type="pres">
      <dgm:prSet presAssocID="{48E96602-C2FA-49DC-9B2B-B26B6E8DB7B5}" presName="negativeSpace" presStyleCnt="0"/>
      <dgm:spPr/>
    </dgm:pt>
    <dgm:pt modelId="{5EEF7DD3-1E91-4762-9926-F77DB0CABECD}" type="pres">
      <dgm:prSet presAssocID="{48E96602-C2FA-49DC-9B2B-B26B6E8DB7B5}" presName="childText" presStyleLbl="conFgAcc1" presStyleIdx="0" presStyleCnt="2">
        <dgm:presLayoutVars>
          <dgm:bulletEnabled val="1"/>
        </dgm:presLayoutVars>
      </dgm:prSet>
      <dgm:spPr/>
    </dgm:pt>
    <dgm:pt modelId="{49B22043-1872-43FB-B867-31B9455778C7}" type="pres">
      <dgm:prSet presAssocID="{11EFB212-86F5-423D-A5BE-7167996BD0CA}" presName="spaceBetweenRectangles" presStyleCnt="0"/>
      <dgm:spPr/>
    </dgm:pt>
    <dgm:pt modelId="{EE23D523-4983-4021-BC54-C4AF35D33079}" type="pres">
      <dgm:prSet presAssocID="{BBB71FDA-7ABD-429C-83AD-251822CE8A1A}" presName="parentLin" presStyleCnt="0"/>
      <dgm:spPr/>
    </dgm:pt>
    <dgm:pt modelId="{ECF3FAE3-74CB-4DC2-9777-C271C238C7D0}" type="pres">
      <dgm:prSet presAssocID="{BBB71FDA-7ABD-429C-83AD-251822CE8A1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3ABFF71-E33E-4923-A7C6-3B89CCE59DA5}" type="pres">
      <dgm:prSet presAssocID="{BBB71FDA-7ABD-429C-83AD-251822CE8A1A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8D80D-EC4D-410D-8F09-E6E4EA429CFF}" type="pres">
      <dgm:prSet presAssocID="{BBB71FDA-7ABD-429C-83AD-251822CE8A1A}" presName="negativeSpace" presStyleCnt="0"/>
      <dgm:spPr/>
    </dgm:pt>
    <dgm:pt modelId="{2F1237FE-8F0C-4F35-99B0-1C85969A0B58}" type="pres">
      <dgm:prSet presAssocID="{BBB71FDA-7ABD-429C-83AD-251822CE8A1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8B1986E-D41A-49BA-89C8-47E53D25669B}" type="presOf" srcId="{48E96602-C2FA-49DC-9B2B-B26B6E8DB7B5}" destId="{F661C469-499A-4E6A-B451-00D210A5FBD2}" srcOrd="0" destOrd="0" presId="urn:microsoft.com/office/officeart/2005/8/layout/list1"/>
    <dgm:cxn modelId="{9453E4EC-2797-4E6F-9F74-76F7987ECC0D}" type="presOf" srcId="{BBB71FDA-7ABD-429C-83AD-251822CE8A1A}" destId="{F3ABFF71-E33E-4923-A7C6-3B89CCE59DA5}" srcOrd="1" destOrd="0" presId="urn:microsoft.com/office/officeart/2005/8/layout/list1"/>
    <dgm:cxn modelId="{40535ABA-70B5-4E67-A0A6-D658709B15B8}" type="presOf" srcId="{BBB71FDA-7ABD-429C-83AD-251822CE8A1A}" destId="{ECF3FAE3-74CB-4DC2-9777-C271C238C7D0}" srcOrd="0" destOrd="0" presId="urn:microsoft.com/office/officeart/2005/8/layout/list1"/>
    <dgm:cxn modelId="{67FB8308-953E-4A4A-95A5-824A62F35097}" type="presOf" srcId="{48E96602-C2FA-49DC-9B2B-B26B6E8DB7B5}" destId="{EE37EC88-3DDE-47D9-A65A-DB57CA5E1CD3}" srcOrd="1" destOrd="0" presId="urn:microsoft.com/office/officeart/2005/8/layout/list1"/>
    <dgm:cxn modelId="{2CF89173-CA63-4AED-9956-000AFDCCA971}" srcId="{DF5AD5BE-B56E-4E9E-A463-B17441F5BCB8}" destId="{BBB71FDA-7ABD-429C-83AD-251822CE8A1A}" srcOrd="1" destOrd="0" parTransId="{567C4C15-5A3E-4C3F-A6A4-732236284F0C}" sibTransId="{4BAB7A43-9DFC-4B83-B10A-A74A8C40CEF3}"/>
    <dgm:cxn modelId="{CD2F2825-4605-45B9-8F63-7055F1D33468}" type="presOf" srcId="{DF5AD5BE-B56E-4E9E-A463-B17441F5BCB8}" destId="{33E10F45-E99C-499B-9E9C-6E2F495839DC}" srcOrd="0" destOrd="0" presId="urn:microsoft.com/office/officeart/2005/8/layout/list1"/>
    <dgm:cxn modelId="{C2F771B3-B042-49D8-9DA9-F8751012225E}" srcId="{DF5AD5BE-B56E-4E9E-A463-B17441F5BCB8}" destId="{48E96602-C2FA-49DC-9B2B-B26B6E8DB7B5}" srcOrd="0" destOrd="0" parTransId="{C91B21A3-B32F-44EF-B8D2-20FC5ADBD1EA}" sibTransId="{11EFB212-86F5-423D-A5BE-7167996BD0CA}"/>
    <dgm:cxn modelId="{08A1C6A1-B32F-4E50-950C-61C4C876C571}" type="presParOf" srcId="{33E10F45-E99C-499B-9E9C-6E2F495839DC}" destId="{D5E156E6-65DB-4018-9C9A-3F1BDBA67AD0}" srcOrd="0" destOrd="0" presId="urn:microsoft.com/office/officeart/2005/8/layout/list1"/>
    <dgm:cxn modelId="{B18273A8-13AA-4294-9F85-51DCF139C713}" type="presParOf" srcId="{D5E156E6-65DB-4018-9C9A-3F1BDBA67AD0}" destId="{F661C469-499A-4E6A-B451-00D210A5FBD2}" srcOrd="0" destOrd="0" presId="urn:microsoft.com/office/officeart/2005/8/layout/list1"/>
    <dgm:cxn modelId="{CA58ACF7-9433-4C58-A976-113E832D78FE}" type="presParOf" srcId="{D5E156E6-65DB-4018-9C9A-3F1BDBA67AD0}" destId="{EE37EC88-3DDE-47D9-A65A-DB57CA5E1CD3}" srcOrd="1" destOrd="0" presId="urn:microsoft.com/office/officeart/2005/8/layout/list1"/>
    <dgm:cxn modelId="{698C20B9-FC71-40D9-A7CF-4916EA6F057F}" type="presParOf" srcId="{33E10F45-E99C-499B-9E9C-6E2F495839DC}" destId="{BEBF34B8-A532-4371-8799-04E0EF4A92E2}" srcOrd="1" destOrd="0" presId="urn:microsoft.com/office/officeart/2005/8/layout/list1"/>
    <dgm:cxn modelId="{DAFA2C64-AC9E-4257-8A02-7CAD65832295}" type="presParOf" srcId="{33E10F45-E99C-499B-9E9C-6E2F495839DC}" destId="{5EEF7DD3-1E91-4762-9926-F77DB0CABECD}" srcOrd="2" destOrd="0" presId="urn:microsoft.com/office/officeart/2005/8/layout/list1"/>
    <dgm:cxn modelId="{63FBFFEC-4CCF-448A-87F9-1B82562444E3}" type="presParOf" srcId="{33E10F45-E99C-499B-9E9C-6E2F495839DC}" destId="{49B22043-1872-43FB-B867-31B9455778C7}" srcOrd="3" destOrd="0" presId="urn:microsoft.com/office/officeart/2005/8/layout/list1"/>
    <dgm:cxn modelId="{28A34156-3B08-48A4-BF92-D3E1E6F0BB8D}" type="presParOf" srcId="{33E10F45-E99C-499B-9E9C-6E2F495839DC}" destId="{EE23D523-4983-4021-BC54-C4AF35D33079}" srcOrd="4" destOrd="0" presId="urn:microsoft.com/office/officeart/2005/8/layout/list1"/>
    <dgm:cxn modelId="{D307CFCA-ACF1-4564-9842-900F17423F49}" type="presParOf" srcId="{EE23D523-4983-4021-BC54-C4AF35D33079}" destId="{ECF3FAE3-74CB-4DC2-9777-C271C238C7D0}" srcOrd="0" destOrd="0" presId="urn:microsoft.com/office/officeart/2005/8/layout/list1"/>
    <dgm:cxn modelId="{94105A88-BA1C-4B50-B06E-9AEE7ABF957B}" type="presParOf" srcId="{EE23D523-4983-4021-BC54-C4AF35D33079}" destId="{F3ABFF71-E33E-4923-A7C6-3B89CCE59DA5}" srcOrd="1" destOrd="0" presId="urn:microsoft.com/office/officeart/2005/8/layout/list1"/>
    <dgm:cxn modelId="{376D9F5E-C81E-4CBE-A5F5-DD0535B9B2EC}" type="presParOf" srcId="{33E10F45-E99C-499B-9E9C-6E2F495839DC}" destId="{7FA8D80D-EC4D-410D-8F09-E6E4EA429CFF}" srcOrd="5" destOrd="0" presId="urn:microsoft.com/office/officeart/2005/8/layout/list1"/>
    <dgm:cxn modelId="{FDA5EADA-CB28-49CA-90FB-79C60EDCC885}" type="presParOf" srcId="{33E10F45-E99C-499B-9E9C-6E2F495839DC}" destId="{2F1237FE-8F0C-4F35-99B0-1C85969A0B5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5AD5BE-B56E-4E9E-A463-B17441F5BCB8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8E96602-C2FA-49DC-9B2B-B26B6E8DB7B5}">
      <dgm:prSet phldrT="[Текст]" custT="1"/>
      <dgm:spPr/>
      <dgm:t>
        <a:bodyPr/>
        <a:lstStyle/>
        <a:p>
          <a:r>
            <a:rPr lang="ru-RU" sz="1400" b="1" dirty="0" smtClean="0">
              <a:latin typeface="Georgia" pitchFamily="18" charset="0"/>
            </a:rPr>
            <a:t>по содержанию племенного маточного поголовья крупного рогатого скота молочного направления на одну условную голову; </a:t>
          </a:r>
          <a:endParaRPr lang="ru-RU" sz="1400" b="1" dirty="0">
            <a:solidFill>
              <a:schemeClr val="bg1"/>
            </a:solidFill>
            <a:latin typeface="Georgia" pitchFamily="18" charset="0"/>
          </a:endParaRPr>
        </a:p>
      </dgm:t>
    </dgm:pt>
    <dgm:pt modelId="{C91B21A3-B32F-44EF-B8D2-20FC5ADBD1EA}" type="parTrans" cxnId="{C2F771B3-B042-49D8-9DA9-F8751012225E}">
      <dgm:prSet/>
      <dgm:spPr/>
      <dgm:t>
        <a:bodyPr/>
        <a:lstStyle/>
        <a:p>
          <a:endParaRPr lang="ru-RU"/>
        </a:p>
      </dgm:t>
    </dgm:pt>
    <dgm:pt modelId="{11EFB212-86F5-423D-A5BE-7167996BD0CA}" type="sibTrans" cxnId="{C2F771B3-B042-49D8-9DA9-F8751012225E}">
      <dgm:prSet/>
      <dgm:spPr/>
      <dgm:t>
        <a:bodyPr/>
        <a:lstStyle/>
        <a:p>
          <a:endParaRPr lang="ru-RU"/>
        </a:p>
      </dgm:t>
    </dgm:pt>
    <dgm:pt modelId="{BBB71FDA-7ABD-429C-83AD-251822CE8A1A}">
      <dgm:prSet custT="1"/>
      <dgm:spPr/>
      <dgm:t>
        <a:bodyPr/>
        <a:lstStyle/>
        <a:p>
          <a:r>
            <a:rPr lang="ru-RU" sz="1400" b="1" dirty="0" smtClean="0">
              <a:latin typeface="Georgia" pitchFamily="18" charset="0"/>
            </a:rPr>
            <a:t>по содержанию племенного маточного поголовья крупного рогатого скота мясного направления на одну условную голову;</a:t>
          </a:r>
          <a:endParaRPr lang="ru-RU" sz="1400" b="1" dirty="0">
            <a:solidFill>
              <a:schemeClr val="bg1"/>
            </a:solidFill>
            <a:latin typeface="Georgia" pitchFamily="18" charset="0"/>
          </a:endParaRPr>
        </a:p>
      </dgm:t>
    </dgm:pt>
    <dgm:pt modelId="{567C4C15-5A3E-4C3F-A6A4-732236284F0C}" type="parTrans" cxnId="{2CF89173-CA63-4AED-9956-000AFDCCA971}">
      <dgm:prSet/>
      <dgm:spPr/>
      <dgm:t>
        <a:bodyPr/>
        <a:lstStyle/>
        <a:p>
          <a:endParaRPr lang="ru-RU"/>
        </a:p>
      </dgm:t>
    </dgm:pt>
    <dgm:pt modelId="{4BAB7A43-9DFC-4B83-B10A-A74A8C40CEF3}" type="sibTrans" cxnId="{2CF89173-CA63-4AED-9956-000AFDCCA971}">
      <dgm:prSet/>
      <dgm:spPr/>
      <dgm:t>
        <a:bodyPr/>
        <a:lstStyle/>
        <a:p>
          <a:endParaRPr lang="ru-RU"/>
        </a:p>
      </dgm:t>
    </dgm:pt>
    <dgm:pt modelId="{48FC0E0E-71AF-4572-808B-F0D35C7BA1A9}">
      <dgm:prSet custT="1"/>
      <dgm:spPr/>
      <dgm:t>
        <a:bodyPr/>
        <a:lstStyle/>
        <a:p>
          <a:r>
            <a:rPr lang="ru-RU" sz="1400" b="1" dirty="0" smtClean="0">
              <a:latin typeface="Georgia" pitchFamily="18" charset="0"/>
            </a:rPr>
            <a:t>по содержанию племенного маточного поголовья свиней на одну условную голову;</a:t>
          </a:r>
          <a:endParaRPr lang="ru-RU" sz="1400" b="1" dirty="0">
            <a:solidFill>
              <a:schemeClr val="bg1"/>
            </a:solidFill>
            <a:latin typeface="Georgia" pitchFamily="18" charset="0"/>
          </a:endParaRPr>
        </a:p>
      </dgm:t>
    </dgm:pt>
    <dgm:pt modelId="{C31FF5D5-9E4F-42BA-87BD-1EC8F03AD430}" type="parTrans" cxnId="{AA20E4BC-46B7-4420-A371-8EF85CFA5083}">
      <dgm:prSet/>
      <dgm:spPr/>
      <dgm:t>
        <a:bodyPr/>
        <a:lstStyle/>
        <a:p>
          <a:endParaRPr lang="ru-RU"/>
        </a:p>
      </dgm:t>
    </dgm:pt>
    <dgm:pt modelId="{E7BE4C5D-F138-428E-91F9-654F911658E4}" type="sibTrans" cxnId="{AA20E4BC-46B7-4420-A371-8EF85CFA5083}">
      <dgm:prSet/>
      <dgm:spPr/>
      <dgm:t>
        <a:bodyPr/>
        <a:lstStyle/>
        <a:p>
          <a:endParaRPr lang="ru-RU"/>
        </a:p>
      </dgm:t>
    </dgm:pt>
    <dgm:pt modelId="{33E10F45-E99C-499B-9E9C-6E2F495839DC}" type="pres">
      <dgm:prSet presAssocID="{DF5AD5BE-B56E-4E9E-A463-B17441F5BC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156E6-65DB-4018-9C9A-3F1BDBA67AD0}" type="pres">
      <dgm:prSet presAssocID="{48E96602-C2FA-49DC-9B2B-B26B6E8DB7B5}" presName="parentLin" presStyleCnt="0"/>
      <dgm:spPr/>
    </dgm:pt>
    <dgm:pt modelId="{F661C469-499A-4E6A-B451-00D210A5FBD2}" type="pres">
      <dgm:prSet presAssocID="{48E96602-C2FA-49DC-9B2B-B26B6E8DB7B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E37EC88-3DDE-47D9-A65A-DB57CA5E1CD3}" type="pres">
      <dgm:prSet presAssocID="{48E96602-C2FA-49DC-9B2B-B26B6E8DB7B5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F34B8-A532-4371-8799-04E0EF4A92E2}" type="pres">
      <dgm:prSet presAssocID="{48E96602-C2FA-49DC-9B2B-B26B6E8DB7B5}" presName="negativeSpace" presStyleCnt="0"/>
      <dgm:spPr/>
    </dgm:pt>
    <dgm:pt modelId="{5EEF7DD3-1E91-4762-9926-F77DB0CABECD}" type="pres">
      <dgm:prSet presAssocID="{48E96602-C2FA-49DC-9B2B-B26B6E8DB7B5}" presName="childText" presStyleLbl="conFgAcc1" presStyleIdx="0" presStyleCnt="3">
        <dgm:presLayoutVars>
          <dgm:bulletEnabled val="1"/>
        </dgm:presLayoutVars>
      </dgm:prSet>
      <dgm:spPr/>
    </dgm:pt>
    <dgm:pt modelId="{49B22043-1872-43FB-B867-31B9455778C7}" type="pres">
      <dgm:prSet presAssocID="{11EFB212-86F5-423D-A5BE-7167996BD0CA}" presName="spaceBetweenRectangles" presStyleCnt="0"/>
      <dgm:spPr/>
    </dgm:pt>
    <dgm:pt modelId="{EE23D523-4983-4021-BC54-C4AF35D33079}" type="pres">
      <dgm:prSet presAssocID="{BBB71FDA-7ABD-429C-83AD-251822CE8A1A}" presName="parentLin" presStyleCnt="0"/>
      <dgm:spPr/>
    </dgm:pt>
    <dgm:pt modelId="{ECF3FAE3-74CB-4DC2-9777-C271C238C7D0}" type="pres">
      <dgm:prSet presAssocID="{BBB71FDA-7ABD-429C-83AD-251822CE8A1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3ABFF71-E33E-4923-A7C6-3B89CCE59DA5}" type="pres">
      <dgm:prSet presAssocID="{BBB71FDA-7ABD-429C-83AD-251822CE8A1A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8D80D-EC4D-410D-8F09-E6E4EA429CFF}" type="pres">
      <dgm:prSet presAssocID="{BBB71FDA-7ABD-429C-83AD-251822CE8A1A}" presName="negativeSpace" presStyleCnt="0"/>
      <dgm:spPr/>
    </dgm:pt>
    <dgm:pt modelId="{2F1237FE-8F0C-4F35-99B0-1C85969A0B58}" type="pres">
      <dgm:prSet presAssocID="{BBB71FDA-7ABD-429C-83AD-251822CE8A1A}" presName="childText" presStyleLbl="conFgAcc1" presStyleIdx="1" presStyleCnt="3">
        <dgm:presLayoutVars>
          <dgm:bulletEnabled val="1"/>
        </dgm:presLayoutVars>
      </dgm:prSet>
      <dgm:spPr/>
    </dgm:pt>
    <dgm:pt modelId="{386CE2C8-967B-45F5-93BF-2A2C5E0AA526}" type="pres">
      <dgm:prSet presAssocID="{4BAB7A43-9DFC-4B83-B10A-A74A8C40CEF3}" presName="spaceBetweenRectangles" presStyleCnt="0"/>
      <dgm:spPr/>
    </dgm:pt>
    <dgm:pt modelId="{96EB97D6-035A-47DF-8DF6-8FD38D1D3062}" type="pres">
      <dgm:prSet presAssocID="{48FC0E0E-71AF-4572-808B-F0D35C7BA1A9}" presName="parentLin" presStyleCnt="0"/>
      <dgm:spPr/>
    </dgm:pt>
    <dgm:pt modelId="{5BCCF7B7-AAA6-4EAC-A679-1BCECBD8CF1E}" type="pres">
      <dgm:prSet presAssocID="{48FC0E0E-71AF-4572-808B-F0D35C7BA1A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45F761B-936B-4788-B413-6EED572775D1}" type="pres">
      <dgm:prSet presAssocID="{48FC0E0E-71AF-4572-808B-F0D35C7BA1A9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35538-1E8F-4E70-85F4-B6DD39BBF880}" type="pres">
      <dgm:prSet presAssocID="{48FC0E0E-71AF-4572-808B-F0D35C7BA1A9}" presName="negativeSpace" presStyleCnt="0"/>
      <dgm:spPr/>
    </dgm:pt>
    <dgm:pt modelId="{D1C06D34-45BF-4D42-83FB-E25BB4F71B8D}" type="pres">
      <dgm:prSet presAssocID="{48FC0E0E-71AF-4572-808B-F0D35C7BA1A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A20E4BC-46B7-4420-A371-8EF85CFA5083}" srcId="{DF5AD5BE-B56E-4E9E-A463-B17441F5BCB8}" destId="{48FC0E0E-71AF-4572-808B-F0D35C7BA1A9}" srcOrd="2" destOrd="0" parTransId="{C31FF5D5-9E4F-42BA-87BD-1EC8F03AD430}" sibTransId="{E7BE4C5D-F138-428E-91F9-654F911658E4}"/>
    <dgm:cxn modelId="{CB2EB742-23B1-40EB-BCF6-1653995FEFAB}" type="presOf" srcId="{48FC0E0E-71AF-4572-808B-F0D35C7BA1A9}" destId="{445F761B-936B-4788-B413-6EED572775D1}" srcOrd="1" destOrd="0" presId="urn:microsoft.com/office/officeart/2005/8/layout/list1"/>
    <dgm:cxn modelId="{65445907-15A2-47E0-B9C3-7E98D676796A}" type="presOf" srcId="{48FC0E0E-71AF-4572-808B-F0D35C7BA1A9}" destId="{5BCCF7B7-AAA6-4EAC-A679-1BCECBD8CF1E}" srcOrd="0" destOrd="0" presId="urn:microsoft.com/office/officeart/2005/8/layout/list1"/>
    <dgm:cxn modelId="{A94FC070-3339-4B60-99E2-50A67D162B59}" type="presOf" srcId="{48E96602-C2FA-49DC-9B2B-B26B6E8DB7B5}" destId="{EE37EC88-3DDE-47D9-A65A-DB57CA5E1CD3}" srcOrd="1" destOrd="0" presId="urn:microsoft.com/office/officeart/2005/8/layout/list1"/>
    <dgm:cxn modelId="{F81AD7CE-3941-4D87-8F8A-78F0AE3699AF}" type="presOf" srcId="{DF5AD5BE-B56E-4E9E-A463-B17441F5BCB8}" destId="{33E10F45-E99C-499B-9E9C-6E2F495839DC}" srcOrd="0" destOrd="0" presId="urn:microsoft.com/office/officeart/2005/8/layout/list1"/>
    <dgm:cxn modelId="{1C39690C-7ED4-4977-A1AB-9B75F4CB966E}" type="presOf" srcId="{BBB71FDA-7ABD-429C-83AD-251822CE8A1A}" destId="{ECF3FAE3-74CB-4DC2-9777-C271C238C7D0}" srcOrd="0" destOrd="0" presId="urn:microsoft.com/office/officeart/2005/8/layout/list1"/>
    <dgm:cxn modelId="{2CF89173-CA63-4AED-9956-000AFDCCA971}" srcId="{DF5AD5BE-B56E-4E9E-A463-B17441F5BCB8}" destId="{BBB71FDA-7ABD-429C-83AD-251822CE8A1A}" srcOrd="1" destOrd="0" parTransId="{567C4C15-5A3E-4C3F-A6A4-732236284F0C}" sibTransId="{4BAB7A43-9DFC-4B83-B10A-A74A8C40CEF3}"/>
    <dgm:cxn modelId="{6CA1E2AC-37AE-4A4D-A8F5-D0EDDD1DC49E}" type="presOf" srcId="{48E96602-C2FA-49DC-9B2B-B26B6E8DB7B5}" destId="{F661C469-499A-4E6A-B451-00D210A5FBD2}" srcOrd="0" destOrd="0" presId="urn:microsoft.com/office/officeart/2005/8/layout/list1"/>
    <dgm:cxn modelId="{833D9722-ECD1-4D85-8B5E-0D77CA68BD6C}" type="presOf" srcId="{BBB71FDA-7ABD-429C-83AD-251822CE8A1A}" destId="{F3ABFF71-E33E-4923-A7C6-3B89CCE59DA5}" srcOrd="1" destOrd="0" presId="urn:microsoft.com/office/officeart/2005/8/layout/list1"/>
    <dgm:cxn modelId="{C2F771B3-B042-49D8-9DA9-F8751012225E}" srcId="{DF5AD5BE-B56E-4E9E-A463-B17441F5BCB8}" destId="{48E96602-C2FA-49DC-9B2B-B26B6E8DB7B5}" srcOrd="0" destOrd="0" parTransId="{C91B21A3-B32F-44EF-B8D2-20FC5ADBD1EA}" sibTransId="{11EFB212-86F5-423D-A5BE-7167996BD0CA}"/>
    <dgm:cxn modelId="{B781ADF1-C255-4C29-B301-555D8CC83796}" type="presParOf" srcId="{33E10F45-E99C-499B-9E9C-6E2F495839DC}" destId="{D5E156E6-65DB-4018-9C9A-3F1BDBA67AD0}" srcOrd="0" destOrd="0" presId="urn:microsoft.com/office/officeart/2005/8/layout/list1"/>
    <dgm:cxn modelId="{1C7FD1BA-5554-4719-ACD5-9CBC5C5D7843}" type="presParOf" srcId="{D5E156E6-65DB-4018-9C9A-3F1BDBA67AD0}" destId="{F661C469-499A-4E6A-B451-00D210A5FBD2}" srcOrd="0" destOrd="0" presId="urn:microsoft.com/office/officeart/2005/8/layout/list1"/>
    <dgm:cxn modelId="{DC812955-C2A8-4415-94EA-1488BC86855A}" type="presParOf" srcId="{D5E156E6-65DB-4018-9C9A-3F1BDBA67AD0}" destId="{EE37EC88-3DDE-47D9-A65A-DB57CA5E1CD3}" srcOrd="1" destOrd="0" presId="urn:microsoft.com/office/officeart/2005/8/layout/list1"/>
    <dgm:cxn modelId="{3EADE703-EBD8-4441-85F4-63634EB60EF2}" type="presParOf" srcId="{33E10F45-E99C-499B-9E9C-6E2F495839DC}" destId="{BEBF34B8-A532-4371-8799-04E0EF4A92E2}" srcOrd="1" destOrd="0" presId="urn:microsoft.com/office/officeart/2005/8/layout/list1"/>
    <dgm:cxn modelId="{58639187-A54D-4AA0-891D-19893284D8AE}" type="presParOf" srcId="{33E10F45-E99C-499B-9E9C-6E2F495839DC}" destId="{5EEF7DD3-1E91-4762-9926-F77DB0CABECD}" srcOrd="2" destOrd="0" presId="urn:microsoft.com/office/officeart/2005/8/layout/list1"/>
    <dgm:cxn modelId="{87EE90D3-10A1-4F5D-8554-BE3289E60568}" type="presParOf" srcId="{33E10F45-E99C-499B-9E9C-6E2F495839DC}" destId="{49B22043-1872-43FB-B867-31B9455778C7}" srcOrd="3" destOrd="0" presId="urn:microsoft.com/office/officeart/2005/8/layout/list1"/>
    <dgm:cxn modelId="{E5828E6F-5E57-4AEF-8CDB-93E40A4E1217}" type="presParOf" srcId="{33E10F45-E99C-499B-9E9C-6E2F495839DC}" destId="{EE23D523-4983-4021-BC54-C4AF35D33079}" srcOrd="4" destOrd="0" presId="urn:microsoft.com/office/officeart/2005/8/layout/list1"/>
    <dgm:cxn modelId="{21FC5949-CFBA-46EC-B412-3EFC73EF0904}" type="presParOf" srcId="{EE23D523-4983-4021-BC54-C4AF35D33079}" destId="{ECF3FAE3-74CB-4DC2-9777-C271C238C7D0}" srcOrd="0" destOrd="0" presId="urn:microsoft.com/office/officeart/2005/8/layout/list1"/>
    <dgm:cxn modelId="{43162017-1ED8-43C3-99FD-13D761906CBC}" type="presParOf" srcId="{EE23D523-4983-4021-BC54-C4AF35D33079}" destId="{F3ABFF71-E33E-4923-A7C6-3B89CCE59DA5}" srcOrd="1" destOrd="0" presId="urn:microsoft.com/office/officeart/2005/8/layout/list1"/>
    <dgm:cxn modelId="{6E927679-2212-4286-9B45-3F74ECCA7EF0}" type="presParOf" srcId="{33E10F45-E99C-499B-9E9C-6E2F495839DC}" destId="{7FA8D80D-EC4D-410D-8F09-E6E4EA429CFF}" srcOrd="5" destOrd="0" presId="urn:microsoft.com/office/officeart/2005/8/layout/list1"/>
    <dgm:cxn modelId="{E0485F0B-C312-47D3-B125-4478F77A8DA9}" type="presParOf" srcId="{33E10F45-E99C-499B-9E9C-6E2F495839DC}" destId="{2F1237FE-8F0C-4F35-99B0-1C85969A0B58}" srcOrd="6" destOrd="0" presId="urn:microsoft.com/office/officeart/2005/8/layout/list1"/>
    <dgm:cxn modelId="{2C134292-39B4-4BB0-9ABA-BCA9DD063303}" type="presParOf" srcId="{33E10F45-E99C-499B-9E9C-6E2F495839DC}" destId="{386CE2C8-967B-45F5-93BF-2A2C5E0AA526}" srcOrd="7" destOrd="0" presId="urn:microsoft.com/office/officeart/2005/8/layout/list1"/>
    <dgm:cxn modelId="{B19A7BB9-7191-466A-BFCA-06E0BB6F66CA}" type="presParOf" srcId="{33E10F45-E99C-499B-9E9C-6E2F495839DC}" destId="{96EB97D6-035A-47DF-8DF6-8FD38D1D3062}" srcOrd="8" destOrd="0" presId="urn:microsoft.com/office/officeart/2005/8/layout/list1"/>
    <dgm:cxn modelId="{946EA8FA-B1CB-42AA-B9E3-18AEAB41FAE9}" type="presParOf" srcId="{96EB97D6-035A-47DF-8DF6-8FD38D1D3062}" destId="{5BCCF7B7-AAA6-4EAC-A679-1BCECBD8CF1E}" srcOrd="0" destOrd="0" presId="urn:microsoft.com/office/officeart/2005/8/layout/list1"/>
    <dgm:cxn modelId="{7D7B981D-73C2-47AE-8CA8-A9B6AA235F7C}" type="presParOf" srcId="{96EB97D6-035A-47DF-8DF6-8FD38D1D3062}" destId="{445F761B-936B-4788-B413-6EED572775D1}" srcOrd="1" destOrd="0" presId="urn:microsoft.com/office/officeart/2005/8/layout/list1"/>
    <dgm:cxn modelId="{B68FD154-E3FE-4E08-9AE2-04D78E9053CF}" type="presParOf" srcId="{33E10F45-E99C-499B-9E9C-6E2F495839DC}" destId="{9EC35538-1E8F-4E70-85F4-B6DD39BBF880}" srcOrd="9" destOrd="0" presId="urn:microsoft.com/office/officeart/2005/8/layout/list1"/>
    <dgm:cxn modelId="{953F2E7D-4CAA-40B3-84EF-BFB760B8838E}" type="presParOf" srcId="{33E10F45-E99C-499B-9E9C-6E2F495839DC}" destId="{D1C06D34-45BF-4D42-83FB-E25BB4F71B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E595C9-A1F7-4F43-81E5-AE7975CB0A50}">
      <dsp:nvSpPr>
        <dsp:cNvPr id="0" name=""/>
        <dsp:cNvSpPr/>
      </dsp:nvSpPr>
      <dsp:spPr>
        <a:xfrm rot="5400000">
          <a:off x="-166558" y="169069"/>
          <a:ext cx="1110389" cy="77727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5400000">
        <a:off x="-166558" y="169069"/>
        <a:ext cx="1110389" cy="777272"/>
      </dsp:txXfrm>
    </dsp:sp>
    <dsp:sp modelId="{EF40ECF6-81E7-4D36-B740-7599CD145F3B}">
      <dsp:nvSpPr>
        <dsp:cNvPr id="0" name=""/>
        <dsp:cNvSpPr/>
      </dsp:nvSpPr>
      <dsp:spPr>
        <a:xfrm rot="5400000">
          <a:off x="5028419" y="-4248636"/>
          <a:ext cx="721753" cy="9224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у сельскохозяйственного товаропроизводителя области отсутствует просроченная задолженность по возврату в областной бюджет субсидий, бюджетных инвестиций, предоставленных в том числе в соответствии с иными нормативными правовыми актами области, и иная просроченная задолженность перед областным бюджетом;</a:t>
          </a:r>
          <a:endParaRPr lang="ru-RU" sz="1400" kern="1200" dirty="0"/>
        </a:p>
      </dsp:txBody>
      <dsp:txXfrm rot="5400000">
        <a:off x="5028419" y="-4248636"/>
        <a:ext cx="721753" cy="9224047"/>
      </dsp:txXfrm>
    </dsp:sp>
    <dsp:sp modelId="{1003A9B6-B5CA-47DF-B0E3-AFEB20D929F5}">
      <dsp:nvSpPr>
        <dsp:cNvPr id="0" name=""/>
        <dsp:cNvSpPr/>
      </dsp:nvSpPr>
      <dsp:spPr>
        <a:xfrm rot="5400000">
          <a:off x="-166558" y="1130774"/>
          <a:ext cx="1110389" cy="777272"/>
        </a:xfrm>
        <a:prstGeom prst="chevron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5400000">
        <a:off x="-166558" y="1130774"/>
        <a:ext cx="1110389" cy="777272"/>
      </dsp:txXfrm>
    </dsp:sp>
    <dsp:sp modelId="{E4EDCF7E-AC2D-412B-9BA2-7EDB58A2C6CE}">
      <dsp:nvSpPr>
        <dsp:cNvPr id="0" name=""/>
        <dsp:cNvSpPr/>
      </dsp:nvSpPr>
      <dsp:spPr>
        <a:xfrm rot="5400000">
          <a:off x="5028419" y="-3286930"/>
          <a:ext cx="721753" cy="9224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сельскохозяйственный товаропроизводитель области - юридическое лицо не находится в процессе реорганизации, ликвидации, банкротства, сельскохозяйственный товаропроизводитель области - индивидуальный предприниматель не прекратил деятельность в качестве индивидуального предпринимателя;</a:t>
          </a:r>
          <a:endParaRPr lang="ru-RU" sz="1400" kern="1200" dirty="0"/>
        </a:p>
      </dsp:txBody>
      <dsp:txXfrm rot="5400000">
        <a:off x="5028419" y="-3286930"/>
        <a:ext cx="721753" cy="9224047"/>
      </dsp:txXfrm>
    </dsp:sp>
    <dsp:sp modelId="{69664948-4AB5-4AEA-A496-5863E925959B}">
      <dsp:nvSpPr>
        <dsp:cNvPr id="0" name=""/>
        <dsp:cNvSpPr/>
      </dsp:nvSpPr>
      <dsp:spPr>
        <a:xfrm rot="5400000">
          <a:off x="-166558" y="2092480"/>
          <a:ext cx="1110389" cy="777272"/>
        </a:xfrm>
        <a:prstGeom prst="chevron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5400000">
        <a:off x="-166558" y="2092480"/>
        <a:ext cx="1110389" cy="777272"/>
      </dsp:txXfrm>
    </dsp:sp>
    <dsp:sp modelId="{D135AB93-249B-45D5-856F-9334D0F78FC1}">
      <dsp:nvSpPr>
        <dsp:cNvPr id="0" name=""/>
        <dsp:cNvSpPr/>
      </dsp:nvSpPr>
      <dsp:spPr>
        <a:xfrm rot="5400000">
          <a:off x="5028419" y="-2325225"/>
          <a:ext cx="721753" cy="9224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сельскохозяйственный товаропроизводитель области - юридическое лицо не является иностранным юридическим лицом, а также российским юридическим лицом, в уставном (складочном) капитале которого доля участия иностранных юридических лиц в совокупности превышает 50 процентов;</a:t>
          </a:r>
          <a:endParaRPr lang="ru-RU" sz="1400" kern="1200" dirty="0"/>
        </a:p>
      </dsp:txBody>
      <dsp:txXfrm rot="5400000">
        <a:off x="5028419" y="-2325225"/>
        <a:ext cx="721753" cy="9224047"/>
      </dsp:txXfrm>
    </dsp:sp>
    <dsp:sp modelId="{1A7AC8EF-63F2-4406-B307-AE576B99CEE6}">
      <dsp:nvSpPr>
        <dsp:cNvPr id="0" name=""/>
        <dsp:cNvSpPr/>
      </dsp:nvSpPr>
      <dsp:spPr>
        <a:xfrm rot="5400000">
          <a:off x="-166558" y="3054186"/>
          <a:ext cx="1110389" cy="777272"/>
        </a:xfrm>
        <a:prstGeom prst="chevron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5400000">
        <a:off x="-166558" y="3054186"/>
        <a:ext cx="1110389" cy="777272"/>
      </dsp:txXfrm>
    </dsp:sp>
    <dsp:sp modelId="{F02B24E2-37FC-4C59-B5F1-260B1AF295A1}">
      <dsp:nvSpPr>
        <dsp:cNvPr id="0" name=""/>
        <dsp:cNvSpPr/>
      </dsp:nvSpPr>
      <dsp:spPr>
        <a:xfrm rot="5400000">
          <a:off x="5028419" y="-1363519"/>
          <a:ext cx="721753" cy="9224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Georgia" pitchFamily="18" charset="0"/>
            </a:rPr>
            <a:t>сельскохозяйственный товаропроизводитель области не является получателем средств областного бюджета в соответствии с иными нормативными правовыми актами области на заявленные цели.</a:t>
          </a:r>
          <a:endParaRPr lang="ru-RU" sz="1400" kern="1200" dirty="0"/>
        </a:p>
      </dsp:txBody>
      <dsp:txXfrm rot="5400000">
        <a:off x="5028419" y="-1363519"/>
        <a:ext cx="721753" cy="92240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EF7DD3-1E91-4762-9926-F77DB0CABECD}">
      <dsp:nvSpPr>
        <dsp:cNvPr id="0" name=""/>
        <dsp:cNvSpPr/>
      </dsp:nvSpPr>
      <dsp:spPr>
        <a:xfrm>
          <a:off x="0" y="375325"/>
          <a:ext cx="10144196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37EC88-3DDE-47D9-A65A-DB57CA5E1CD3}">
      <dsp:nvSpPr>
        <dsp:cNvPr id="0" name=""/>
        <dsp:cNvSpPr/>
      </dsp:nvSpPr>
      <dsp:spPr>
        <a:xfrm>
          <a:off x="482939" y="80125"/>
          <a:ext cx="9658770" cy="590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bg1"/>
              </a:solidFill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возмещение части затрат на приобретение элитных семян сельскохозяйственных культур;</a:t>
          </a:r>
          <a:endParaRPr lang="ru-RU" sz="13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80125"/>
        <a:ext cx="9658770" cy="590400"/>
      </dsp:txXfrm>
    </dsp:sp>
    <dsp:sp modelId="{D1C06D34-45BF-4D42-83FB-E25BB4F71B8D}">
      <dsp:nvSpPr>
        <dsp:cNvPr id="0" name=""/>
        <dsp:cNvSpPr/>
      </dsp:nvSpPr>
      <dsp:spPr>
        <a:xfrm>
          <a:off x="0" y="1282526"/>
          <a:ext cx="10144196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5F761B-936B-4788-B413-6EED572775D1}">
      <dsp:nvSpPr>
        <dsp:cNvPr id="0" name=""/>
        <dsp:cNvSpPr/>
      </dsp:nvSpPr>
      <dsp:spPr>
        <a:xfrm>
          <a:off x="482939" y="987326"/>
          <a:ext cx="9658770" cy="590400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bg1"/>
              </a:solidFill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возмещение части затрат на закладку и уход за многолетними плодовыми и ягодными насаждениями;</a:t>
          </a:r>
          <a:endParaRPr lang="ru-RU" sz="13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987326"/>
        <a:ext cx="9658770" cy="590400"/>
      </dsp:txXfrm>
    </dsp:sp>
    <dsp:sp modelId="{44509E4D-DC55-4372-925B-F004ECEA57C4}">
      <dsp:nvSpPr>
        <dsp:cNvPr id="0" name=""/>
        <dsp:cNvSpPr/>
      </dsp:nvSpPr>
      <dsp:spPr>
        <a:xfrm>
          <a:off x="0" y="2189726"/>
          <a:ext cx="10144196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F90125-015F-4C97-A79A-A2FFE0FA80BE}">
      <dsp:nvSpPr>
        <dsp:cNvPr id="0" name=""/>
        <dsp:cNvSpPr/>
      </dsp:nvSpPr>
      <dsp:spPr>
        <a:xfrm>
          <a:off x="482939" y="1894526"/>
          <a:ext cx="9658770" cy="590400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bg1"/>
              </a:solidFill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растениеводства;</a:t>
          </a:r>
          <a:endParaRPr lang="ru-RU" sz="13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1894526"/>
        <a:ext cx="9658770" cy="590400"/>
      </dsp:txXfrm>
    </dsp:sp>
    <dsp:sp modelId="{D58BEA25-3ED4-4A54-B51B-7B1AFED57E89}">
      <dsp:nvSpPr>
        <dsp:cNvPr id="0" name=""/>
        <dsp:cNvSpPr/>
      </dsp:nvSpPr>
      <dsp:spPr>
        <a:xfrm>
          <a:off x="0" y="3096926"/>
          <a:ext cx="10144196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F6840FC-9881-43E4-AC12-AA39A1CEE768}">
      <dsp:nvSpPr>
        <dsp:cNvPr id="0" name=""/>
        <dsp:cNvSpPr/>
      </dsp:nvSpPr>
      <dsp:spPr>
        <a:xfrm>
          <a:off x="482939" y="2801726"/>
          <a:ext cx="9658770" cy="59040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bg1"/>
              </a:solidFill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возмещение части затрат на производство льноволокна;</a:t>
          </a:r>
          <a:endParaRPr lang="ru-RU" sz="13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2801726"/>
        <a:ext cx="9658770" cy="5904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EF7DD3-1E91-4762-9926-F77DB0CABECD}">
      <dsp:nvSpPr>
        <dsp:cNvPr id="0" name=""/>
        <dsp:cNvSpPr/>
      </dsp:nvSpPr>
      <dsp:spPr>
        <a:xfrm>
          <a:off x="0" y="183664"/>
          <a:ext cx="1014419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37EC88-3DDE-47D9-A65A-DB57CA5E1CD3}">
      <dsp:nvSpPr>
        <dsp:cNvPr id="0" name=""/>
        <dsp:cNvSpPr/>
      </dsp:nvSpPr>
      <dsp:spPr>
        <a:xfrm>
          <a:off x="482939" y="107161"/>
          <a:ext cx="9658770" cy="103590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Georgia" pitchFamily="18" charset="0"/>
            </a:rPr>
            <a:t>предоставление субсидий сельскохозяйственным товаропроизводителям области (кроме граждан, ведущих личное подсобное хозяйство) на возмещение части затрат на проведение культуртехнических работ на мелиорируемых землях;</a:t>
          </a:r>
          <a:endParaRPr lang="ru-RU" sz="14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107161"/>
        <a:ext cx="9658770" cy="10359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EF7DD3-1E91-4762-9926-F77DB0CABECD}">
      <dsp:nvSpPr>
        <dsp:cNvPr id="0" name=""/>
        <dsp:cNvSpPr/>
      </dsp:nvSpPr>
      <dsp:spPr>
        <a:xfrm>
          <a:off x="0" y="330860"/>
          <a:ext cx="1014419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37EC88-3DDE-47D9-A65A-DB57CA5E1CD3}">
      <dsp:nvSpPr>
        <dsp:cNvPr id="0" name=""/>
        <dsp:cNvSpPr/>
      </dsp:nvSpPr>
      <dsp:spPr>
        <a:xfrm>
          <a:off x="482939" y="20900"/>
          <a:ext cx="9658770" cy="6199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Georgia" pitchFamily="18" charset="0"/>
            </a:rPr>
            <a:t>предоставление начинающим крестьянским (фермерским) хозяйствам области грантов на создание и развитие крестьянского (фермерского) хозяйства</a:t>
          </a:r>
          <a:endParaRPr lang="ru-RU" sz="1400" b="1" i="0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20900"/>
        <a:ext cx="9658770" cy="619920"/>
      </dsp:txXfrm>
    </dsp:sp>
    <dsp:sp modelId="{ADC5FE8E-A412-4A40-B94C-0C3609394837}">
      <dsp:nvSpPr>
        <dsp:cNvPr id="0" name=""/>
        <dsp:cNvSpPr/>
      </dsp:nvSpPr>
      <dsp:spPr>
        <a:xfrm>
          <a:off x="0" y="1283420"/>
          <a:ext cx="1014419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8F1C10-91AA-4CE6-AD26-BDEBF0593E54}">
      <dsp:nvSpPr>
        <dsp:cNvPr id="0" name=""/>
        <dsp:cNvSpPr/>
      </dsp:nvSpPr>
      <dsp:spPr>
        <a:xfrm>
          <a:off x="507209" y="973460"/>
          <a:ext cx="9529812" cy="619920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Georgia" pitchFamily="18" charset="0"/>
            </a:rPr>
            <a:t>предоставление грантов на развитие семейной животноводческой фермы</a:t>
          </a:r>
          <a:endParaRPr lang="ru-RU" sz="1400" b="1" kern="1200" dirty="0">
            <a:latin typeface="Georgia" pitchFamily="18" charset="0"/>
          </a:endParaRPr>
        </a:p>
      </dsp:txBody>
      <dsp:txXfrm>
        <a:off x="507209" y="973460"/>
        <a:ext cx="9529812" cy="619920"/>
      </dsp:txXfrm>
    </dsp:sp>
    <dsp:sp modelId="{2F1237FE-8F0C-4F35-99B0-1C85969A0B58}">
      <dsp:nvSpPr>
        <dsp:cNvPr id="0" name=""/>
        <dsp:cNvSpPr/>
      </dsp:nvSpPr>
      <dsp:spPr>
        <a:xfrm>
          <a:off x="0" y="2235981"/>
          <a:ext cx="1014419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ABFF71-E33E-4923-A7C6-3B89CCE59DA5}">
      <dsp:nvSpPr>
        <dsp:cNvPr id="0" name=""/>
        <dsp:cNvSpPr/>
      </dsp:nvSpPr>
      <dsp:spPr>
        <a:xfrm>
          <a:off x="482939" y="1926021"/>
          <a:ext cx="9658770" cy="61992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Georgia" pitchFamily="18" charset="0"/>
            </a:rPr>
            <a:t>предоставление сельскохозяйственным потребительским кооперативам области грантов на развитие материально-технической базы</a:t>
          </a:r>
          <a:endParaRPr lang="ru-RU" sz="1400" b="1" i="0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1926021"/>
        <a:ext cx="9658770" cy="6199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EF7DD3-1E91-4762-9926-F77DB0CABECD}">
      <dsp:nvSpPr>
        <dsp:cNvPr id="0" name=""/>
        <dsp:cNvSpPr/>
      </dsp:nvSpPr>
      <dsp:spPr>
        <a:xfrm>
          <a:off x="0" y="791677"/>
          <a:ext cx="10144196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37EC88-3DDE-47D9-A65A-DB57CA5E1CD3}">
      <dsp:nvSpPr>
        <dsp:cNvPr id="0" name=""/>
        <dsp:cNvSpPr/>
      </dsp:nvSpPr>
      <dsp:spPr>
        <a:xfrm>
          <a:off x="482939" y="38917"/>
          <a:ext cx="9658770" cy="15055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предоставления в 2017 - 2019 годах субсидии сельскохозяйственным товаропроизводителям области (кроме граждан, ведущих личное подсобное хозяйство) на возмещение части затрат на повышение продуктивности в молочном скотоводстве - Постановление Правительства Новгородской области №47 от 10.02.2017 г.</a:t>
          </a:r>
          <a:endParaRPr lang="ru-RU" sz="20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38917"/>
        <a:ext cx="9658770" cy="1505520"/>
      </dsp:txXfrm>
    </dsp:sp>
    <dsp:sp modelId="{2F1237FE-8F0C-4F35-99B0-1C85969A0B58}">
      <dsp:nvSpPr>
        <dsp:cNvPr id="0" name=""/>
        <dsp:cNvSpPr/>
      </dsp:nvSpPr>
      <dsp:spPr>
        <a:xfrm>
          <a:off x="0" y="3105038"/>
          <a:ext cx="10144196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ABFF71-E33E-4923-A7C6-3B89CCE59DA5}">
      <dsp:nvSpPr>
        <dsp:cNvPr id="0" name=""/>
        <dsp:cNvSpPr/>
      </dsp:nvSpPr>
      <dsp:spPr>
        <a:xfrm>
          <a:off x="482939" y="2352278"/>
          <a:ext cx="9658770" cy="150552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предоставления в 2017 - 2019 годах субсидий сельскохозяйственным товаропроизводителям области (кроме граждан, ведущих личное подсобное хозяйство) на возмещение части затрат на поддержку племенного животноводства – Постановление Правительства Новгородской области №65 от 28.02.2017 г.</a:t>
          </a:r>
          <a:endParaRPr lang="ru-RU" sz="20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2352278"/>
        <a:ext cx="9658770" cy="15055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EF7DD3-1E91-4762-9926-F77DB0CABECD}">
      <dsp:nvSpPr>
        <dsp:cNvPr id="0" name=""/>
        <dsp:cNvSpPr/>
      </dsp:nvSpPr>
      <dsp:spPr>
        <a:xfrm>
          <a:off x="0" y="524580"/>
          <a:ext cx="1014419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37EC88-3DDE-47D9-A65A-DB57CA5E1CD3}">
      <dsp:nvSpPr>
        <dsp:cNvPr id="0" name=""/>
        <dsp:cNvSpPr/>
      </dsp:nvSpPr>
      <dsp:spPr>
        <a:xfrm>
          <a:off x="482939" y="52260"/>
          <a:ext cx="9658770" cy="9446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Georgia" pitchFamily="18" charset="0"/>
            </a:rPr>
            <a:t>по содержанию племенного маточного поголовья крупного рогатого скота молочного направления на одну условную голову; </a:t>
          </a:r>
          <a:endParaRPr lang="ru-RU" sz="14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52260"/>
        <a:ext cx="9658770" cy="944640"/>
      </dsp:txXfrm>
    </dsp:sp>
    <dsp:sp modelId="{2F1237FE-8F0C-4F35-99B0-1C85969A0B58}">
      <dsp:nvSpPr>
        <dsp:cNvPr id="0" name=""/>
        <dsp:cNvSpPr/>
      </dsp:nvSpPr>
      <dsp:spPr>
        <a:xfrm>
          <a:off x="0" y="1976100"/>
          <a:ext cx="1014419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ABFF71-E33E-4923-A7C6-3B89CCE59DA5}">
      <dsp:nvSpPr>
        <dsp:cNvPr id="0" name=""/>
        <dsp:cNvSpPr/>
      </dsp:nvSpPr>
      <dsp:spPr>
        <a:xfrm>
          <a:off x="482939" y="1503780"/>
          <a:ext cx="9658770" cy="944640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Georgia" pitchFamily="18" charset="0"/>
            </a:rPr>
            <a:t>по содержанию племенного маточного поголовья крупного рогатого скота мясного направления на одну условную голову;</a:t>
          </a:r>
          <a:endParaRPr lang="ru-RU" sz="14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1503780"/>
        <a:ext cx="9658770" cy="944640"/>
      </dsp:txXfrm>
    </dsp:sp>
    <dsp:sp modelId="{D1C06D34-45BF-4D42-83FB-E25BB4F71B8D}">
      <dsp:nvSpPr>
        <dsp:cNvPr id="0" name=""/>
        <dsp:cNvSpPr/>
      </dsp:nvSpPr>
      <dsp:spPr>
        <a:xfrm>
          <a:off x="0" y="3427620"/>
          <a:ext cx="1014419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5F761B-936B-4788-B413-6EED572775D1}">
      <dsp:nvSpPr>
        <dsp:cNvPr id="0" name=""/>
        <dsp:cNvSpPr/>
      </dsp:nvSpPr>
      <dsp:spPr>
        <a:xfrm>
          <a:off x="482939" y="2955300"/>
          <a:ext cx="9658770" cy="94464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399" tIns="0" rIns="2683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Georgia" pitchFamily="18" charset="0"/>
            </a:rPr>
            <a:t>по содержанию племенного маточного поголовья свиней на одну условную голову;</a:t>
          </a:r>
          <a:endParaRPr lang="ru-RU" sz="1400" b="1" kern="1200" dirty="0">
            <a:solidFill>
              <a:schemeClr val="bg1"/>
            </a:solidFill>
            <a:latin typeface="Georgia" pitchFamily="18" charset="0"/>
          </a:endParaRPr>
        </a:p>
      </dsp:txBody>
      <dsp:txXfrm>
        <a:off x="482939" y="2955300"/>
        <a:ext cx="9658770" cy="94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697527" y="4523124"/>
            <a:ext cx="5579882" cy="4284896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1"/>
            <a:ext cx="3026934" cy="475815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3948001" y="1"/>
            <a:ext cx="3026934" cy="475815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9046569"/>
            <a:ext cx="3026934" cy="475815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3948001" y="9046569"/>
            <a:ext cx="3026934" cy="47581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11D7370-902B-47D3-852B-B788E6529846}" type="slidenum"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ru-RU" sz="1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4589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2" cstate="print"/>
          <a:stretch/>
        </p:blipFill>
        <p:spPr>
          <a:xfrm>
            <a:off x="259776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 cstate="print"/>
          <a:stretch/>
        </p:blipFill>
        <p:spPr>
          <a:xfrm>
            <a:off x="259776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73669CB0AAA37AF561F903817DE537333113078DB0CEF537697B53A623DF017A5ADFA0F47E9EA1FAD2E55g5w8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C73669CB0AAA37AF561F903817DE537333113078DB0CEF537697B53A623DF017A5ADFA0F47E9EA1FAD2E54g5w2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73669CB0AAA37AF561F903817DE537333113078DB0CEF537697B53A623DF017A5ADFA0F47E9EA1FAD2E54g5w7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C73669CB0AAA37AF561F902E14B20C7B351D6776DB04B9092291E265323BA557E5ABAF4C02E6EFg1wB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73669CB0AAA37AF561F903817DE537333113078DB0CEF537697B53A623DF017A5ADFA0F47E9EA1FAD2E54g5w7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C73669CB0AAA37AF561F902E14B20C7B35126B70DA0FE4032AC8EE673534FA40E2E2A34D03E2E819gAwA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73669CB0AAA37AF561F903817DE537333113078DB0CEF537697B53A623DF017A5ADFA0F47E9EA1FAD2E54g5w7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C73669CB0AAA37AF561F902E14B20C7B35126B70DA0FE4032AC8EE673534FA40E2E2A34D03E2E819gAwA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73669CB0AAA37AF561F903817DE537333113078DB0CEF537697B53A623DF017A5ADFA0F47E9EA1FAD2F5Dg5w1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C73669CB0AAA37AF561F902E14B20C7B35126B70DA0FE4032AC8EE673534FA40E2E2A34D03E2E819gAwA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A7733A8BE62B42E75BD629180253AA0783E1A31828CEFE0ADE989F360dEb7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110390A86CE55FA4A39E952AE8FE359E7ED2D12999AD5510ED44D797F182431C187D74C2E78D5BC242C9C6m1Y5H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F71FC31D0E40354B85026761294FF365A5818BAE964CC442FD890DBACCCB12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110390A86CE55FA4A39E952AE8FE359E7ED2D12999AD5510ED44D797F182431C187D74C2E78D5BC242C9C6m1Y5H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0E704F7E7C70EC925413BF9491764EBD4147E077C0C40A7F871B081FDcFR2I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4B977C1587F9EB5CB6C5AE2576A708D419F32A3FE5C13634213A4FF51A70A48EF2FB1AE146B559C1D51FDU3MFM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4B977C1587F9EB5CB6C5AE2576A708D419F32A3FE5C13634213A4FF51A70A48EF2FB1AE146B559C1D51F4U3MEM" TargetMode="External"/><Relationship Id="rId5" Type="http://schemas.openxmlformats.org/officeDocument/2006/relationships/hyperlink" Target="consultantplus://offline/ref=44B977C1587F9EB5CB6C5AE2576A708D419F32A3FE5C13634213A4FF51A70A48EF2FB1AE146B559C1D50FCU3MDM" TargetMode="External"/><Relationship Id="rId4" Type="http://schemas.openxmlformats.org/officeDocument/2006/relationships/hyperlink" Target="consultantplus://offline/ref=44B977C1587F9EB5CB6C5AE2576A708D419F32A3FE5C13634213A4FF51A70A48EF2FB1AE146B559C1D50FDU3M2M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3.xml"/><Relationship Id="rId12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Colors" Target="../diagrams/colors4.xml"/><Relationship Id="rId5" Type="http://schemas.openxmlformats.org/officeDocument/2006/relationships/diagramLayout" Target="../diagrams/layout3.xml"/><Relationship Id="rId10" Type="http://schemas.openxmlformats.org/officeDocument/2006/relationships/diagramQuickStyle" Target="../diagrams/quickStyle4.xml"/><Relationship Id="rId4" Type="http://schemas.openxmlformats.org/officeDocument/2006/relationships/diagramData" Target="../diagrams/data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4F12B573DEBA1911B06117CF3E2171FE35964754E21C6AB2ADB288104C953E229AB3E48A86AECDB2E2115h5v4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20FE0E91E4B0705BDA741353EC7B9FE8106D919CE150FBECC67D7F41CA8D4AEA3FC2F0ADBC0EDDi8v4H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9B7F45D203C4E85DC9F1E17DE073F5109C531314AE8D1AE30C893F1C5E38BCA581BE183B24A58EB0C3998KF1FH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69B7F45D203C4E85DC9F1E01DD6B60590FCF6F394DEDD8F86C97C8AC92EA819D1F54B8C1F6445DECK014H" TargetMode="External"/><Relationship Id="rId5" Type="http://schemas.openxmlformats.org/officeDocument/2006/relationships/hyperlink" Target="consultantplus://offline/ref=69B7F45D203C4E85DC9F1E01DD6B60590FC76F3C4DECD8F86C97C8AC92EA819D1F54B8C1F64250E2K01BH" TargetMode="External"/><Relationship Id="rId4" Type="http://schemas.openxmlformats.org/officeDocument/2006/relationships/hyperlink" Target="consultantplus://offline/ref=69B7F45D203C4E85DC9F1E01DD6B60590FC76F3C4DECD8F86C97C8AC92EA819D1F54B8C1F6415AEDK01BH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E5FB6E2CA673B035F5BBE7180D9F76DBD2BFCEECB4808113CA3736DC982B050BE37967A005ABFd012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9F768A3DA1A3D3A5269683D82F50B3E0677B4830B2946A3B4E9CB36A18A8F123C49D57BC3A766EB22E7CCq538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consultantplus://offline/ref=69F768A3DA1A3D3A5269682B819954360B78EC8C0E2013FBE7EF9C69F18CDA527C4F803887A26EqE3BH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F7397262239BC252609B314F40FDE2ECFED758B68790E0BBD89CDF1E33F97C71702B09589457EF57914FFY45B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consultantplus://offline/ref=EF7397262239BC252609B302F7638126C9E1228568715F55E98F9AAEB339C2875704E5D6CC4A7BYF51H" TargetMode="External"/><Relationship Id="rId4" Type="http://schemas.openxmlformats.org/officeDocument/2006/relationships/hyperlink" Target="consultantplus://offline/ref=EF7397262239BC252609B302F7638126C9E028866C715F55E98F9AAEB339C2875704E5D6CD4A7AYF51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0"/>
          <p:cNvPicPr/>
          <p:nvPr/>
        </p:nvPicPr>
        <p:blipFill>
          <a:blip r:embed="rId2" cstate="print"/>
          <a:stretch/>
        </p:blipFill>
        <p:spPr>
          <a:xfrm>
            <a:off x="-116320" y="0"/>
            <a:ext cx="10809720" cy="762948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5706740" y="5365601"/>
            <a:ext cx="4543560" cy="30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НОВГОРОДСКАЯ ОБЛАСТЬ </a:t>
            </a:r>
            <a:r>
              <a:rPr lang="ru-RU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2018г</a:t>
            </a:r>
            <a:r>
              <a:rPr lang="ru-RU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4" name="Рисунок 43"/>
          <p:cNvPicPr/>
          <p:nvPr/>
        </p:nvPicPr>
        <p:blipFill>
          <a:blip r:embed="rId3" cstate="print"/>
          <a:stretch/>
        </p:blipFill>
        <p:spPr>
          <a:xfrm>
            <a:off x="1260360" y="1656360"/>
            <a:ext cx="3387240" cy="4005720"/>
          </a:xfrm>
          <a:prstGeom prst="rect">
            <a:avLst/>
          </a:prstGeom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3" cstate="print"/>
          <a:stretch/>
        </p:blipFill>
        <p:spPr>
          <a:xfrm>
            <a:off x="1314252" y="1693193"/>
            <a:ext cx="3387240" cy="4005720"/>
          </a:xfrm>
          <a:prstGeom prst="rect">
            <a:avLst/>
          </a:prstGeom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4914652" y="1765201"/>
            <a:ext cx="53467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О государственной поддержке субъектов агропромышленного комплекса Новгородской области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</a:t>
            </a:r>
            <a:r>
              <a:rPr lang="ru-RU" b="1" dirty="0" smtClean="0">
                <a:solidFill>
                  <a:schemeClr val="bg1"/>
                </a:solidFill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</a:rPr>
              <a:t>Правительства Новгородской области №50 от 10.02.2017 г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ДЛЯ   ПОЛУЧЕНИЯ   СУБСИДИИ   НА   ОКАЗАНИЕ   ПОДДЕРЖКИ   ДОХОДОВ  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В   ОБЛАСТИ   РАСТЕНИЕВОДСТВА:</a:t>
            </a:r>
          </a:p>
          <a:p>
            <a:pPr algn="ctr"/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или корреспондентского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расчет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уровня интенсивности использования посевных площадей за отчетный год согласно приложению N 1 к Порядку;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справку-расчет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2 к настоящему Порядку;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копии счетов или счетов-фактур, и (или) платежных документов, и (или) договоров (контрактов), подтверждающих расходы сельскохозяйственных товаропроизводителей области в периоде, заявленном для предоставления субсидии, заверенные сельскохозяйственными товаропроизводителями области;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</a:t>
            </a:r>
            <a:r>
              <a:rPr lang="ru-RU" b="1" dirty="0" smtClean="0">
                <a:solidFill>
                  <a:schemeClr val="bg1"/>
                </a:solidFill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</a:rPr>
              <a:t>Правительства Новгородской области №50 от 10.02.2017 г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ДЛЯ   ПОЛУЧЕНИЯ  СУБСИДИИ   И   (ИЛИ) НА   ОКАЗАНИЕ   ПОДДЕРЖКИ   В ОБЛАСТИ   РАЗВИТИЯ   ПРОИЗВОДСТВА   СЕМЕННОГО   КАРТОФЕЛЯ   И   СЕМЯН ОВОЩНЫХ   КУЛЬТУР   ОТКРЫТОГО   ГРУНТА: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или корреспондентского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3 к Порядку;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копии актов апробации и (или) актов регистрации семенных посадок, заверенные сельскохозяйственным товаропроизводителем области, за период, заявленный для предоставления субсидии;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копии сертификатов и (или) протоколов испытаний, подтверждающих сортовые и посевные качества произведенных семян, заверенные сельскохозяйственным товаропроизводителем области;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акт списания семян (в случае использования произведенных семян для посадки на собственных (арендованных) землях), составленный по 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форме N СП-13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 "Акт расхода семян и посадочного материала";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копии договоров реализации в периоде, заявленном для предоставления субсидии, произведенных семян картофеля и (или) семян овощных культур открытого грунта, накладных, и (или) счетов-фактур, и (или) платежных документов, заверенные сельскохозяйственным товаропроизводителем области (в случае реализации семян);</a:t>
            </a:r>
            <a:endParaRPr lang="ru-RU" sz="15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</a:t>
            </a:r>
            <a:r>
              <a:rPr lang="ru-RU" b="1" dirty="0" smtClean="0">
                <a:solidFill>
                  <a:schemeClr val="bg1"/>
                </a:solidFill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</a:rPr>
              <a:t>Правительства Новгородской области №50 от 10.02.2017 г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ДЛЯ  ПОЛУЧЕНИЯ   СУБСИДИИ   НА   ОКАЗАНИЕ   ПОДДЕРЖКИ   В   ОБЛАСТИ РАЗВИТИЯ   ПРОИЗВОДСТВА   ОВОЩЕЙ   ОТКРЫТОГО   ГРУНТА: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или корреспондентского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3 к Порядку;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копии форм федерального статистического наблюдения 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N 29-СХ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"Сведения о сборе урожая сельскохозяйственных культур" за отчетный год, заверенные сельскохозяйственным товаропроизводителем области;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копии договоров реализации в периоде, заявленном для предоставления субсидии, произведенных овощей открытого грунта, накладных, и (или) счетов-фактур, и (или) платежных документов, заверенные сельскохозяйственным товаропроизводителем области (в случае реализации овощей открытого грунта);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</a:t>
            </a:r>
            <a:r>
              <a:rPr lang="ru-RU" b="1" dirty="0" smtClean="0">
                <a:solidFill>
                  <a:schemeClr val="bg1"/>
                </a:solidFill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</a:rPr>
              <a:t>Правительства Новгородской области №50 от 10.02.2017 г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ДЛЯ   </a:t>
            </a:r>
            <a:r>
              <a:rPr lang="ru-RU" sz="1600" b="1" i="1" u="sng" dirty="0" smtClean="0"/>
              <a:t> </a:t>
            </a: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ПОЛУЧЕНИЯ   СУБСИДИИ   НА   ОКАЗАНИЕ   ПОДДЕРЖКИ   В   ОБЛАСТИ РАЗВИТИЯ   ПРОИЗВОДСТВА   ЛЬНА-ДОЛГУНЦА:</a:t>
            </a:r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или корреспондентского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3 к Порядку;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копии форм федерального статистического наблюдения 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N 29-СХ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"Сведения о сборе урожая сельскохозяйственных культур" за отчетный год, заверенные сельскохозяйственным товаропроизводителем области;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копии договоров реализации длинного льняного волокна в периоде, заявленном для предоставления субсидии (в случае реализации длинного льняного волокна);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</a:t>
            </a:r>
            <a:r>
              <a:rPr lang="ru-RU" b="1" dirty="0" smtClean="0">
                <a:solidFill>
                  <a:schemeClr val="bg1"/>
                </a:solidFill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</a:rPr>
              <a:t>Правительства Новгородской области №50 от 10.02.2017 г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ДЛЯ   </a:t>
            </a:r>
            <a:r>
              <a:rPr lang="ru-RU" sz="1600" b="1" i="1" u="sng" dirty="0" smtClean="0"/>
              <a:t> </a:t>
            </a: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ПОЛУЧЕНИЯ  СУБСИДИИ  НА  ОКАЗАНИЕ  НЕСВЯЗАННОЙ  ПОДДЕРЖКИ 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В ОБЛАСТИ  РАЗВИТИЯ  ПРОИЗВОДСТВА  ПРОДОВОЛЬСТВЕННОГО  КАРТОФЕЛЯ:</a:t>
            </a:r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или корреспондентского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  <a:endParaRPr lang="ru-RU" sz="20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sz="2000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4 к Порядку;</a:t>
            </a:r>
            <a:endParaRPr lang="ru-RU" sz="20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i="1" dirty="0" smtClean="0">
                <a:solidFill>
                  <a:schemeClr val="tx1"/>
                </a:solidFill>
                <a:latin typeface="Georgia" pitchFamily="18" charset="0"/>
              </a:rPr>
              <a:t>копии форм федерального статистического наблюдения </a:t>
            </a:r>
            <a:r>
              <a:rPr lang="ru-RU" sz="2000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N 29-СХ</a:t>
            </a:r>
            <a:r>
              <a:rPr lang="ru-RU" sz="2000" i="1" dirty="0" smtClean="0">
                <a:solidFill>
                  <a:schemeClr val="tx1"/>
                </a:solidFill>
                <a:latin typeface="Georgia" pitchFamily="18" charset="0"/>
              </a:rPr>
              <a:t> "Сведения о сборе урожая сельскохозяйственных культур" за отчетный год, заверенные сельскохозяйственным товаропроизводителем области;</a:t>
            </a:r>
            <a:endParaRPr lang="ru-RU" sz="20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995343"/>
            <a:ext cx="9937104" cy="571504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marL="273050" algn="l"/>
            <a: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  <a:t>- справку</a:t>
            </a:r>
            <a:r>
              <a:rPr lang="ru-RU" sz="1500" dirty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  <a:t>подписанную руководителем </a:t>
            </a:r>
            <a:r>
              <a:rPr lang="ru-RU" sz="1500" dirty="0">
                <a:solidFill>
                  <a:schemeClr val="bg1"/>
                </a:solidFill>
                <a:latin typeface="Georgia" pitchFamily="18" charset="0"/>
              </a:rPr>
              <a:t>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подтверждающую, что у сельскохозяйственного товаропроизводителя области на первое число месяца, предшествующего месяцу, в котором планируется заключение соглашения, отсутствует просроченная задолженность по возврату в областной бюджет субсидий, бюджетных инвестиций, предоставленных в том числе в соответствии с иными нормативными правовыми актами области, и иная просроченная задолженность перед областным </a:t>
            </a:r>
            <a: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  <a:t>бюджетом;</a:t>
            </a:r>
            <a:b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  <a:t>- справку</a:t>
            </a:r>
            <a:r>
              <a:rPr lang="ru-RU" sz="1500" dirty="0">
                <a:solidFill>
                  <a:schemeClr val="bg1"/>
                </a:solidFill>
                <a:latin typeface="Georgia" pitchFamily="18" charset="0"/>
              </a:rPr>
              <a:t>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подтверждающую, что  сельскохозяйственный товаропроизводитель области – юридическое лицо  на первое число месяца, предшествующего месяцу, в котором планируется заключение соглашения, не находится в процессе реорганизации, ликвидации, банкротства, сельскохозяйственный товаропроизводитель области – индивидуальный предприниматель на первое число месяца, предшествующего месяцу, в котором планируется заключение соглашения, не прекратил деятельность в качестве индивидуального предпринимателя</a:t>
            </a:r>
            <a: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  <a:t>;</a:t>
            </a:r>
            <a:b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1500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ru-RU" sz="15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1500" dirty="0" smtClean="0">
                <a:solidFill>
                  <a:schemeClr val="bg1"/>
                </a:solidFill>
                <a:latin typeface="Georgia" pitchFamily="18" charset="0"/>
              </a:rPr>
              <a:t>- справку</a:t>
            </a:r>
            <a:r>
              <a:rPr lang="ru-RU" sz="1500" dirty="0">
                <a:solidFill>
                  <a:schemeClr val="bg1"/>
                </a:solidFill>
                <a:latin typeface="Georgia" pitchFamily="18" charset="0"/>
              </a:rPr>
              <a:t>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 неполучение средств из областного бюджета в соответствии с иными нормативными правовыми актами области.</a:t>
            </a:r>
            <a:br>
              <a:rPr lang="ru-RU" sz="1500" dirty="0">
                <a:solidFill>
                  <a:schemeClr val="bg1"/>
                </a:solidFill>
                <a:latin typeface="Georgia" pitchFamily="18" charset="0"/>
              </a:rPr>
            </a:br>
            <a:endParaRPr lang="ru-RU" sz="15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560354" y="66649"/>
            <a:ext cx="99298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Georgia" pitchFamily="18" charset="0"/>
              </a:rPr>
              <a:t>ДЛЯ ПОЛУЧЕНИЯ СУБСИДИИ СЕЛЬСКОХОЗЯЙСТВЕННЫЙ ТОВАРОПРОИЗВОДИТЕЛЬ ОБЯЗАН ПРЕДОСТАВИТЬ В ДОПОЛНЕНИЕ КО ВСЕМ ВЫШЕПЕРЕЧИСЛЕННЫМ ДОКУМЕНТАМ: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Порядок проведения конкурса по отбору начинающих крестьянских (фермерских) хозяйств области для предоставления грантов на создание и развитие крестьянского (фермерского) хозяйства - Постановление Правительства Новгородской области от 17.05.2017 N 167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Georgia" pitchFamily="18" charset="0"/>
              </a:rPr>
              <a:t>К ЗАЯВКЕ ПРИЛАГАЮТСЯ СЛЕДУЮЩИЕ ДОКУМЕНТЫ:</a:t>
            </a:r>
            <a:endParaRPr lang="ru-RU" sz="11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100" b="1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  <a:endParaRPr lang="ru-RU" sz="11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копия документа, удостоверяющего личность заявителя;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копия свидетельства о государственной регистрации КФХ;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копия диплома или свидетельства об образовании, или трудовой книжки заявителя, или выписки из </a:t>
            </a:r>
            <a:r>
              <a:rPr lang="ru-RU" sz="1100" i="1" dirty="0" err="1" smtClean="0">
                <a:solidFill>
                  <a:schemeClr val="tx1"/>
                </a:solidFill>
                <a:latin typeface="Georgia" pitchFamily="18" charset="0"/>
              </a:rPr>
              <a:t>похозяйственной</a:t>
            </a: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 книги;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бизнес-план, включающий описание проекта, период реализации, стоимость (в том числе с указанием собственных, заемных средств и средств гранта), срок окупаемости, экономическую эффективность КФХ после завершения проекта, описание собственных ресурсов (земельные участки, здания и сооружения, техника и оборудование, сельскохозяйственные животные, сырье, материалы, продукция, прочие ресурсы), прогнозы от продаж и выручки, план доходов и расходов, окупаемость проекта, основные риски;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справка о средней численности работников за предшествующий календарный год;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документ, подтверждающий выручку от реализации товаров (работ, услуг) без учета налога на добавленную стоимость или балансовую стоимость активов (остаточную стоимость основных средств и нематериальных активов) за предшествующий календарный год;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план расходов;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документ, подтверждающий наличие собственных средств в размере не менее 10 % от стоимости каждого наименования приобретений, указанных в плане расходов;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копия соглашения о создании КФХ (при наличии);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документ, подтверждающий получение (или неполучение) единовременной выплаты;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документы, подтверждающие затраты, произведенные за счет единовременной выплаты (в случае получения указанной выплаты);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документов, удостоверяющих права на земли сельскохозяйственного назначения, выданных до введения в действие Федерального </a:t>
            </a: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закона</a:t>
            </a: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 от 21 июля 1997 года № 122-ФЗ «О государственной регистрации прав на недвижимое имущество и сделок с ним»;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копия членской книжки (иного документа), подтверждающей членство в сельскохозяйственном потребительском кооперативе (при наличии);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 о правах на сельскохозяйственную технику и прицепное оборудование (при наличии);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документов, удостоверяющих право владения, пользования   производственными и складскими помещениями для сельскохозяйственной деятельности КФХ (при наличии);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информация</a:t>
            </a: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 о наличии в КФХ сельскохозяйственной техники и прицепного оборудования, сельскохозяйственных земель, поголовья скота согласно приложению № 2 к настоящему Порядку;</a:t>
            </a:r>
          </a:p>
          <a:p>
            <a:pPr marL="173038">
              <a:buFont typeface="Wingdings" pitchFamily="2" charset="2"/>
              <a:buChar char="ü"/>
            </a:pPr>
            <a:r>
              <a:rPr lang="ru-RU" sz="11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документов, подтверждающих наличие сельскохозяйственных животных, указанных в приложении № 2 к настоящему Порядку (при наличии).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Порядок проведения конкурса по отбору крестьянских (фермерских) хозяйств области для предоставления грантов на развитие семейных животноводческих ферм - Постановление Правительства Новгородской области от 17.05.2017 N 167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Georgia" pitchFamily="18" charset="0"/>
              </a:rPr>
              <a:t>К ЗАЯВКЕ ПРИЛАГАЮТСЯ СЛЕДУЮЩИЕ ДОКУМЕНТЫ: 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документов, удостоверяющих личность заявителя и членов КФХ;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копия соглашения о создании КФХ с приложением копий документов (свидетельство о рождении, свидетельство о браке, свидетельство об усыновлении и т.д.), подтверждающих родство граждан;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копия свидетельства о государственной регистрации КФХ;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бизнес-план, включающий описание проекта, период реализации, стоимость (в том числе с указанием собственных, заемных средств и средств гранта), срок окупаемости, экономическую эффективность хозяйства после завершения проекта, описание собственных ресурсов (земельные участки, здания и сооружения, техника и оборудование, сельскохозяйственные животные, сырье, материалы, продукция, прочие ресурсы), прогнозы от продаж и выручки, план доходов и расходов, окупаемость проекта, основные риски;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справка о средней численности работников за предшествующий календарный год;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копия проектной документации на строительство, реконструкцию, модернизацию семейной животноводческой фермы, производственных объектов по переработке продукции животноводства при наличии в бизнес-плане и плане расходов указанных мероприятий;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документ, подтверждающий выручку от реализации товаров (работ, услуг) без учета налога на добавленную стоимость или балансовую стоимость активов (остаточную стоимость основных средств и нематериальных активов) за предшествующий календарный год;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копии отчетов по формам федерального статистического наблюдения № 2-фермер «Сведения о сборе урожая сельскохозяйственных культур», № 3-фермер «Сведения о производстве продукции животноводства и поголовье скота», утвержденным Федеральной службой государственной статистики, за предшествующий год;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документов, удостоверяющих права на земли сельскохозяйственного назначения и выданных до введения в действие Федерального </a:t>
            </a: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закона</a:t>
            </a: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 от 21 июля 1997 года № 122-ФЗ «О государственной регистрации прав на недвижимое имущество и сделок с ним»;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копии договоров (предварительных договоров) на покупку кормов (в случае отсутствия собственной кормовой базы);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план расходов;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копия членской книжки (иного документа), подтверждающей членство в сельскохозяйственном потребительском кооперативе (при наличии), и (или) копии договоров (предварительных договоров), заключенных с хозяйствующими субъектами, обеспечивающими сбыт произведенной продукции;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документов, удостоверяющих право владения, пользования   производственными и складскими помещениями для сельскохозяйственной деятельности КФХ (при наличии);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документ, подтверждающий наличие собственных средств в размере не менее 10 % от стоимости каждого наименования приобретений, указанных в плане расходов;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справка об отсутствии в КФХ на день подачи документов задолженности по заработной плате;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копии паспортов технических средств и сельскохозяйственной техники (при наличии в собственности у главы и (или) членов КФХ технических средств и сельскохозяйственной техники);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копия документов, подтверждающих подключение (технологическое присоединение) производственных и складских помещений к сетям инженерно-технического обеспечения (при наличии);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информация</a:t>
            </a: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 о наличии в КФХ сельскохозяйственной техники и прицепного оборудования, сельскохозяйственных земель, поголовья скота согласно приложению № 2 к настоящему Порядку;</a:t>
            </a:r>
          </a:p>
          <a:p>
            <a:pPr>
              <a:buFont typeface="Wingdings" pitchFamily="2" charset="2"/>
              <a:buChar char="ü"/>
            </a:pPr>
            <a:r>
              <a:rPr lang="ru-RU" sz="9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документов, подтверждающих наличие сельскохозяйственных животных, указанных в приложении № 2 к настоящему Порядку (при наличии).</a:t>
            </a:r>
          </a:p>
          <a:p>
            <a:pPr algn="ctr">
              <a:buFont typeface="Wingdings" pitchFamily="2" charset="2"/>
              <a:buChar char="ü"/>
            </a:pPr>
            <a:endParaRPr lang="ru-RU" sz="900" i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Порядок проведения конкурса по отбору сельскохозяйственных потребительских кооперативов области для предоставления грантов для развития материально-технической базы - Постановление Правительства Новгородской области от 17.05.2017 N 167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  <a:t>К ЗАЯВКЕ ПРИЛАГАЮТСЯ СЛЕДУЮЩИЕ ДОКУМЕНТЫ:</a:t>
            </a:r>
            <a:endParaRPr lang="ru-RU" sz="14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Копия документа, удостоверяющего личность лица, имеющего право действовать от имени кооператива, и (или) копия документа, подтверждающего такое право;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Копия свидетельства о государственной регистрации кооператива;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План расходов;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Справка о состоянии расчетов по налогам, сборам, страховым взносам, пеням, штрафам;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Справка об отсутствии задолженности по заработной плате на день подачи документов;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Копия документа, подтверждающего наличие в собственности либо в пользовании земельного участка из земель сельскохозяйственного назначения;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Копия документа, подтверждающего наличие в собственности либо в пользовании производственного помещения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Отчет о финансово-экономическом состоянии по форме, установленной Министерством сельского хозяйства Российской Федерации, за предшествующий календарный год;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Бизнес-план, включающий описание проекта, период реализации, стоимость (в том числе с указанием собственных, заемных средств и средств гранта), срок окупаемости, экономическую эффективность кооператива после завершения проекта, описание собственных ресурсов (земельные участки, здания и сооружения, техника и оборудование, сельскохозяйственные животные, сырье, материалы, продукция, прочие ресурсы), прогнозы от продаж и выручки, план доходов и расходов, окупаемость проекта, основные риски;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Выписка из расчетного счета кредитной организации о наличие на счете кооператива собственных средств в размере 10 % затрат по всем платежам на развитие материально-технической базы кооператива; 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Копия устава кооператива;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i="1" dirty="0" smtClean="0">
                <a:solidFill>
                  <a:schemeClr val="tx1"/>
                </a:solidFill>
                <a:latin typeface="Georgia" pitchFamily="18" charset="0"/>
              </a:rPr>
              <a:t>Копии договоров и (или) предварительных договоров на поставку сельскохозяйственной продукции;</a:t>
            </a:r>
          </a:p>
          <a:p>
            <a:pPr>
              <a:buFont typeface="Wingdings" pitchFamily="2" charset="2"/>
              <a:buChar char="ü"/>
            </a:pPr>
            <a:endParaRPr lang="ru-RU" sz="14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1400" i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Порядок проведения конкурса по отбору сельскохозяйственных потребительских кооперативов области для предоставления грантов для развития материально-технической базы - Постановление Правительства Новгородской области от 17.05.2017 N 167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</a:t>
            </a: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Georgia" pitchFamily="18" charset="0"/>
              </a:rPr>
              <a:t>К ЗАЯВКЕ ПРИЛАГАЮТСЯ СЛЕДУЮЩИЕ ДОКУМЕНТЫ:</a:t>
            </a:r>
            <a:endParaRPr lang="ru-RU" sz="14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1200" b="1" i="1" dirty="0" smtClean="0">
                <a:solidFill>
                  <a:schemeClr val="tx1"/>
                </a:solidFill>
                <a:latin typeface="Georgia" pitchFamily="18" charset="0"/>
              </a:rPr>
              <a:t>Для сельскохозяйственных потребительских (перерабатывающих и сбытовых) кооперативов</a:t>
            </a: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выписка из реестра членов кооператива о составе и количестве членов кооператива - сельскохозяйственных товаропроизводителей;</a:t>
            </a: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копия формы федерального статистического наблюдения N 1-кооператив "Сведения о деятельности перерабатывающего сельскохозяйственного потребительского кооператива" и (или) формы федерального статистического наблюдения N 2-кооператив "Сведения о деятельности снабженческо-сбытовых сельскохозяйственных потребительских кооперативов";</a:t>
            </a:r>
          </a:p>
          <a:p>
            <a:r>
              <a:rPr lang="ru-RU" sz="1200" b="1" i="1" dirty="0" smtClean="0">
                <a:solidFill>
                  <a:schemeClr val="tx1"/>
                </a:solidFill>
                <a:latin typeface="Georgia" pitchFamily="18" charset="0"/>
              </a:rPr>
              <a:t>В случае строительства, реконструкции объекта:</a:t>
            </a:r>
            <a:endParaRPr lang="ru-RU" sz="12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копия проектной и (или) проектно-сметной документации;</a:t>
            </a: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копия разрешения на строительство в случаях, установленных Градостроительным </a:t>
            </a: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кодексом</a:t>
            </a: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 Российской Федерации;</a:t>
            </a:r>
          </a:p>
          <a:p>
            <a:r>
              <a:rPr lang="ru-RU" sz="1200" b="1" i="1" dirty="0" smtClean="0">
                <a:solidFill>
                  <a:schemeClr val="tx1"/>
                </a:solidFill>
                <a:latin typeface="Georgia" pitchFamily="18" charset="0"/>
              </a:rPr>
              <a:t>В случае модернизации объекта:</a:t>
            </a:r>
            <a:endParaRPr lang="ru-RU" sz="12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смета расходов;</a:t>
            </a: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копия документа, подтверждающего наличие в собственности либо в пользовании производственного помещения;</a:t>
            </a:r>
          </a:p>
          <a:p>
            <a:r>
              <a:rPr lang="ru-RU" sz="1200" b="1" i="1" dirty="0" smtClean="0">
                <a:solidFill>
                  <a:schemeClr val="tx1"/>
                </a:solidFill>
                <a:latin typeface="Georgia" pitchFamily="18" charset="0"/>
              </a:rPr>
              <a:t>В случае приобретения оборудования, техники, транспорта:</a:t>
            </a:r>
            <a:endParaRPr lang="ru-RU" sz="12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копии предварительных договоров купли-продажи оборудования, техники, транспорта;</a:t>
            </a: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копии договоров финансовой аренды (лизинга) с приложениями, являющимися их неотъемлемой частью, заверенные лизинговой компанией (при наличии);</a:t>
            </a: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копии графиков уплаты лизинговых платежей с указанием остатка задолженности, заверенные лизинговой компанией (при наличии);</a:t>
            </a:r>
          </a:p>
          <a:p>
            <a:pPr>
              <a:buFont typeface="Wingdings" pitchFamily="2" charset="2"/>
              <a:buChar char="ü"/>
            </a:pPr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копии паспортов оборудования, технических и транспортных средств, заверенные лизинговой компанией (при наличии).</a:t>
            </a:r>
          </a:p>
          <a:p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При подаче заявки заявитель может представить дополнительно любые документы.</a:t>
            </a:r>
          </a:p>
          <a:p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Реквизиты всех документов, подаваемых заявителем в министерство, количество листов в них вносятся в опись, составляемую в 2 экземплярах. Первый экземпляр описи с отметкой о дате, времени и должностном лице, принявшем документы, остается у заявителя, а второй экземпляр прилагается к заявке и документам, рассматриваемым министерством и конкурсной комиссией</a:t>
            </a:r>
          </a:p>
          <a:p>
            <a:r>
              <a:rPr lang="ru-RU" sz="1200" i="1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</a:p>
          <a:p>
            <a:pPr algn="ctr">
              <a:buFont typeface="Wingdings" pitchFamily="2" charset="2"/>
              <a:buChar char="ü"/>
            </a:pPr>
            <a:endParaRPr lang="ru-RU" sz="1200" i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4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8632848" y="1781161"/>
            <a:ext cx="1528864" cy="21431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</a:rPr>
              <a:t>продолжение</a:t>
            </a:r>
            <a:endParaRPr kumimoji="0" lang="ru-RU" sz="12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209525"/>
            <a:ext cx="9936000" cy="64800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  <a:latin typeface="Georgia" pitchFamily="18" charset="0"/>
              </a:rPr>
              <a:t>ПОЛУЧАТЕЛИ СУБСИДИЙ</a:t>
            </a:r>
            <a:endParaRPr lang="ru-RU" sz="28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0" y="6835039"/>
            <a:ext cx="1069340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4602" y="923905"/>
            <a:ext cx="10215634" cy="17145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Субсидия предоставляется </a:t>
            </a:r>
            <a:r>
              <a:rPr lang="ru-RU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сельскохозяйственным товаропроизводителям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(за исключением государственных (муниципальных) учреждений и граждан, ведущих личное подсобное хозяйство), признанным таковыми в соответствии с Федеральным законом от 29 декабря 2006 года N 264-ФЗ "О развитии сельского хозяйства", осуществляющим деятельность на территории Новгородской области (далее - сельскохозяйственные товаропроизводители области), соответствующим на первое число месяца, предшествующего месяцу, в котором планируется заключение соглашения о предоставлении субсидии (далее - соглашение), следующим требованиям:</a:t>
            </a: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Схема 7"/>
          <p:cNvGraphicFramePr/>
          <p:nvPr/>
        </p:nvGraphicFramePr>
        <p:xfrm>
          <a:off x="346040" y="2709855"/>
          <a:ext cx="10001320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354" y="209525"/>
            <a:ext cx="9552082" cy="571504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Государственная поддержка отрасли </a:t>
            </a:r>
            <a:r>
              <a:rPr lang="ru-RU" sz="2400" b="1" dirty="0" smtClean="0">
                <a:solidFill>
                  <a:schemeClr val="bg1"/>
                </a:solidFill>
              </a:rPr>
              <a:t>животноводства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04220" y="4852995"/>
            <a:ext cx="2489180" cy="200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Рисунок 23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  <p:graphicFrame>
        <p:nvGraphicFramePr>
          <p:cNvPr id="25" name="Схема 24"/>
          <p:cNvGraphicFramePr/>
          <p:nvPr/>
        </p:nvGraphicFramePr>
        <p:xfrm>
          <a:off x="274602" y="1709723"/>
          <a:ext cx="10144196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+mj-lt"/>
              </a:rPr>
            </a:br>
            <a:r>
              <a:rPr lang="ru-RU" b="1" dirty="0" smtClean="0">
                <a:solidFill>
                  <a:schemeClr val="bg1"/>
                </a:solidFill>
                <a:latin typeface="+mj-lt"/>
              </a:rPr>
              <a:t> Порядок предоставления в 2017 - 2019 годах субсидии сельскохозяйственным товаропроизводителям области (кроме граждан, ведущих личное подсобное хозяйство) на возмещение части затрат на повышение продуктивности в молочном скотоводстве – Постановление Правительства Новгородской области №47 от 10.02.2017 г.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400" b="1" u="sng" dirty="0" smtClean="0">
                <a:solidFill>
                  <a:schemeClr val="tx1"/>
                </a:solidFill>
                <a:latin typeface="Georgia" pitchFamily="18" charset="0"/>
              </a:rPr>
              <a:t>УСЛОВИЯ ПРЕДОСТАВЛЕНИЯ СУБСИДИИ:</a:t>
            </a:r>
            <a:endParaRPr lang="ru-RU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наличие поголовья коров на первое число месяца обращения за получением субсидии;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обеспечение сельскохозяйственными товаропроизводителями области сохранности поголовья коров в отчетном финансовом году по отношению к уровню года, предшествующего отчетному финансовому году, за исключением сельскохозяйственных товаропроизводителей области, которые начали хозяйственную деятельность по производству молока в отчетном финансовом году, и сельскохозяйственных товаропроизводителей области, представивших документы, подтверждающие наступление обстоятельств непреодолимой силы в отчетном финансовом году.</a:t>
            </a:r>
          </a:p>
          <a:p>
            <a:pPr algn="ctr"/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+mj-lt"/>
              </a:rPr>
            </a:br>
            <a:r>
              <a:rPr lang="ru-RU" b="1" dirty="0" smtClean="0">
                <a:solidFill>
                  <a:schemeClr val="bg1"/>
                </a:solidFill>
                <a:latin typeface="+mj-lt"/>
              </a:rPr>
              <a:t> Порядок предоставления в 2017 - 2019 годах субсидии сельскохозяйственным товаропроизводителям области (кроме граждан, ведущих личное подсобное хозяйство) на возмещение части затрат на повышение продуктивности в молочном скотоводстве – Постановление Правительства Новгородской области №47 от 10.02.2017 г.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  ПАКЕТ   ДОКУМЕНТОВ </a:t>
            </a:r>
            <a:b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ДЛЯ НА ПОВЫШЕНИЕ ПРОДУКТИВНОСТИ В МОЛОЧНОМ СКОТОВОДСТВЕ: </a:t>
            </a:r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или корреспондентского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 в случае принятия министерством решения о предоставлении субсидии;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2 к Порядку;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сведения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 о наличии у сельскохозяйственного товаропроизводителя области поголовья коров на первое число периода, заявленного для предоставления субсидии, об объемах производства молока, объемах реализованного и (или) отгруженного на собственную переработку молока ежеквартально согласно приложению N 3 к Порядку;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5"/>
              </a:rPr>
              <a:t>сведения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 о молочной продуктивности коров за отчетный финансовый год и год, предшествующий отчетному финансовому году, за исключением сельскохозяйственных товаропроизводителей области, которые начали хозяйственную деятельность по производству молока в отчетном финансовом году, согласно приложению N 4 к Порядку;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6"/>
              </a:rPr>
              <a:t>реестр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 документов, подтверждающих факт реализации и (или) отгрузки на собственную переработку молока за период, заявленный для предоставления субсидии, согласно приложению N 5 к Порядку;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копии договоров на реализацию молока, заверенные сельскохозяйственным товаропроизводителем области, за период, заявленный для предоставления субсидии (за исключением передачи молока на собственную переработку).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7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+mj-lt"/>
              </a:rPr>
            </a:br>
            <a:r>
              <a:rPr lang="ru-RU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Порядок предоставления в 2017 - 2019 годах субсидий сельскохозяйственным товаропроизводителям области (кроме граждан, ведущих личное подсобное хозяйство) на возмещение части затрат на поддержку племенного </a:t>
            </a:r>
            <a:r>
              <a:rPr lang="ru-RU" b="1" dirty="0" smtClean="0">
                <a:solidFill>
                  <a:schemeClr val="bg1"/>
                </a:solidFill>
              </a:rPr>
              <a:t>животноводства – </a:t>
            </a:r>
            <a:r>
              <a:rPr lang="ru-RU" b="1" dirty="0">
                <a:solidFill>
                  <a:schemeClr val="bg1"/>
                </a:solidFill>
              </a:rPr>
              <a:t>П</a:t>
            </a:r>
            <a:r>
              <a:rPr lang="ru-RU" b="1" dirty="0" smtClean="0">
                <a:solidFill>
                  <a:schemeClr val="bg1"/>
                </a:solidFill>
              </a:rPr>
              <a:t>остановление </a:t>
            </a:r>
            <a:r>
              <a:rPr lang="ru-RU" b="1" dirty="0">
                <a:solidFill>
                  <a:schemeClr val="bg1"/>
                </a:solidFill>
              </a:rPr>
              <a:t>Правительства Новгородской области №65 от 28.02.2017 г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400" b="1" u="sng" dirty="0" smtClean="0">
                <a:solidFill>
                  <a:schemeClr val="tx1"/>
                </a:solidFill>
                <a:latin typeface="Georgia" pitchFamily="18" charset="0"/>
              </a:rPr>
              <a:t>УСЛОВИЯ ПРЕДОСТАВЛЕНИЯ СУБСИДИИ: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Субсидия на возмещение части затрат по содержанию племенного маточного поголовья крупного рогатого скота молочного и мясного направления, а также свиней предоставляется сельскохозяйственным товаропроизводителям области, включенным в перечень, утверждаемый Министерством сельского хозяйства Российской Федерации.</a:t>
            </a:r>
          </a:p>
          <a:p>
            <a:pPr algn="ctr"/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+mj-lt"/>
              </a:rPr>
            </a:br>
            <a:r>
              <a:rPr lang="ru-RU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Порядок предоставления в 2017 - 2019 годах субсидий сельскохозяйственным товаропроизводителям области (кроме граждан, ведущих личное подсобное хозяйство) на возмещение части затрат на поддержку племенного животноводства </a:t>
            </a:r>
            <a:r>
              <a:rPr lang="ru-RU" b="1" dirty="0" smtClean="0">
                <a:solidFill>
                  <a:schemeClr val="bg1"/>
                </a:solidFill>
              </a:rPr>
              <a:t>– </a:t>
            </a:r>
            <a:r>
              <a:rPr lang="ru-RU" b="1" dirty="0">
                <a:solidFill>
                  <a:schemeClr val="bg1"/>
                </a:solidFill>
              </a:rPr>
              <a:t>П</a:t>
            </a:r>
            <a:r>
              <a:rPr lang="ru-RU" b="1" dirty="0" smtClean="0">
                <a:solidFill>
                  <a:schemeClr val="bg1"/>
                </a:solidFill>
              </a:rPr>
              <a:t>остановление </a:t>
            </a:r>
            <a:r>
              <a:rPr lang="ru-RU" b="1" dirty="0">
                <a:solidFill>
                  <a:schemeClr val="bg1"/>
                </a:solidFill>
              </a:rPr>
              <a:t>Правительства Новгородской области №65 от 28.02.2017 г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  <p:graphicFrame>
        <p:nvGraphicFramePr>
          <p:cNvPr id="7" name="Схема 6"/>
          <p:cNvGraphicFramePr/>
          <p:nvPr/>
        </p:nvGraphicFramePr>
        <p:xfrm>
          <a:off x="274602" y="2138351"/>
          <a:ext cx="1014419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131858" y="1566847"/>
            <a:ext cx="82756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СУБСИДИИ ПРЕДОСТАВЛЯЮТСЯ СЕЛЬСКОХОЗЯЙСТВЕННЫМ ТОВАРОПРОИЗВОДИТЕЛЯМ ОБЛАСТИ НА ВОЗМЕЩЕНИЕ ЧАСТИ ЗАТРАТ:</a:t>
            </a:r>
            <a:endParaRPr kumimoji="0" lang="ru-RU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+mj-lt"/>
              </a:rPr>
            </a:br>
            <a:r>
              <a:rPr lang="ru-RU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Порядок предоставления в 2017 - 2019 годах субсидий сельскохозяйственным товаропроизводителям области (кроме граждан, ведущих личное подсобное хозяйство) на возмещение части затрат на поддержку племенного животноводства – Постановление Правительства Новгородской области №65 от 28.02.2017 г.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1726" y="1566847"/>
            <a:ext cx="10459268" cy="5214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Georgia" pitchFamily="18" charset="0"/>
              </a:rPr>
              <a:t> НЕОБХОДИМЫЙ ПАКЕТ ДОКУМЕНТОВ НА ПОДДЕРЖКУ ПЛЕМЕННОГО ЖИВОТНОВОДСТВА:</a:t>
            </a:r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или корреспондентского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справка-расчет согласно приложению №3;</a:t>
            </a: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копия  внутрихозяйственного отчета о движении скота на ферме, заверенная сельскохозяйственным товаропроизводителем области; 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справка об отсутствии неисполненной обязанности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сборах.</a:t>
            </a: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995343"/>
            <a:ext cx="9937104" cy="5857916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marL="273050" algn="l"/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- справку</a:t>
            </a:r>
            <a:r>
              <a:rPr lang="ru-RU" sz="1600" dirty="0">
                <a:solidFill>
                  <a:schemeClr val="bg1"/>
                </a:solidFill>
                <a:latin typeface="Georgia" pitchFamily="18" charset="0"/>
              </a:rPr>
              <a:t>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подтверждающую, что у сельскохозяйственного товаропроизводителя области на первое число месяца, предшествующего месяцу, в котором планируется заключение соглашения, отсутствует просроченная задолженность по возврату в областной бюджет субсидий, бюджетных инвестиций, предоставленных в том числе в соответствии с иными нормативными правовыми актами области, и иная просроченная задолженность перед областным бюджетом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;</a:t>
            </a:r>
            <a:b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ru-RU" sz="16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- справку</a:t>
            </a:r>
            <a:r>
              <a:rPr lang="ru-RU" sz="1600" dirty="0">
                <a:solidFill>
                  <a:schemeClr val="bg1"/>
                </a:solidFill>
                <a:latin typeface="Georgia" pitchFamily="18" charset="0"/>
              </a:rPr>
              <a:t>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подтверждающую, что  сельскохозяйственный товаропроизводитель области – юридическое лицо  на первое число месяца, предшествующего месяцу, в котором планируется заключение соглашения, не находится в процессе реорганизации, ликвидации, банкротства, сельскохозяйственный товаропроизводитель области – индивидуальный предприниматель на первое число месяца, предшествующего месяцу, в котором планируется заключение соглашения, не прекратил деятельность в качестве индивидуального предпринимателя</a:t>
            </a: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;</a:t>
            </a:r>
            <a:b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ru-RU" sz="16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Georgia" pitchFamily="18" charset="0"/>
              </a:rPr>
              <a:t>- справку</a:t>
            </a:r>
            <a:r>
              <a:rPr lang="ru-RU" sz="1600" dirty="0">
                <a:solidFill>
                  <a:schemeClr val="bg1"/>
                </a:solidFill>
                <a:latin typeface="Georgia" pitchFamily="18" charset="0"/>
              </a:rPr>
              <a:t>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 неполучение средств из областного бюджета в соответствии с иными нормативными правовыми актами области.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560354" y="66649"/>
            <a:ext cx="99298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Georgia" pitchFamily="18" charset="0"/>
              </a:rPr>
              <a:t>ДЛЯ ПОЛУЧЕНИЯ СУБСИДИИ СЕЛЬСКОХОЗЯЙСТВЕННЫЙ ТОВАРОПРОИЗВОДИТЕЛЬ ОБЯЗАН ПРЕДОСТАВИТЬ В ДОПОЛНЕНИЕ КО ВСЕМ ВЫШЕПЕРЕЧИСЛЕННЫМ ДОКУМЕНТАМ: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354" y="209525"/>
            <a:ext cx="9552082" cy="571504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Государственная поддержка отрасли растениеводства</a:t>
            </a:r>
          </a:p>
        </p:txBody>
      </p:sp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04220" y="4852995"/>
            <a:ext cx="2489180" cy="200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3230" y="923905"/>
            <a:ext cx="9072626" cy="18430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рамках государственной программы Новгородской области «Развитие агропромышленного комплекса в Новгородской области на 2014 – 2020 годы», утвержденной постановлением правительства Новгородской области от 17.10.2013 г. №271 (далее – государственная программа Новгородской области), предусмотрены следующие виды поддержки в отрасли растениеводства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24" name="Рисунок 23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  <p:graphicFrame>
        <p:nvGraphicFramePr>
          <p:cNvPr id="25" name="Схема 24"/>
          <p:cNvGraphicFramePr/>
          <p:nvPr/>
        </p:nvGraphicFramePr>
        <p:xfrm>
          <a:off x="346040" y="3243645"/>
          <a:ext cx="10144196" cy="3681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6" name="Скругленный прямоугольник 25"/>
          <p:cNvSpPr/>
          <p:nvPr/>
        </p:nvSpPr>
        <p:spPr>
          <a:xfrm>
            <a:off x="703230" y="2852731"/>
            <a:ext cx="9072626" cy="3571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1"/>
                </a:solidFill>
                <a:latin typeface="Arial Black" pitchFamily="34" charset="0"/>
              </a:rPr>
              <a:t>подпрограмма </a:t>
            </a:r>
            <a:r>
              <a:rPr lang="ru-RU" b="1" u="sng" dirty="0" smtClean="0">
                <a:solidFill>
                  <a:schemeClr val="tx1"/>
                </a:solidFill>
                <a:latin typeface="Arial Black" pitchFamily="34" charset="0"/>
              </a:rPr>
              <a:t>«Развитие </a:t>
            </a:r>
            <a:r>
              <a:rPr lang="ru-RU" b="1" u="sng" dirty="0" err="1" smtClean="0">
                <a:solidFill>
                  <a:schemeClr val="tx1"/>
                </a:solidFill>
                <a:latin typeface="Arial Black" pitchFamily="34" charset="0"/>
              </a:rPr>
              <a:t>подотрасли</a:t>
            </a:r>
            <a:r>
              <a:rPr lang="ru-RU" b="1" u="sng" dirty="0" smtClean="0">
                <a:solidFill>
                  <a:schemeClr val="tx1"/>
                </a:solidFill>
                <a:latin typeface="Arial Black" pitchFamily="34" charset="0"/>
              </a:rPr>
              <a:t> растениеводства»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4602" y="209525"/>
            <a:ext cx="10215634" cy="5715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подпрограмма «Развитие мелиорации земель сельскохозяйственного назначения»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25" name="Рисунок 24"/>
          <p:cNvPicPr/>
          <p:nvPr/>
        </p:nvPicPr>
        <p:blipFill>
          <a:blip r:embed="rId3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  <p:graphicFrame>
        <p:nvGraphicFramePr>
          <p:cNvPr id="27" name="Схема 26"/>
          <p:cNvGraphicFramePr/>
          <p:nvPr/>
        </p:nvGraphicFramePr>
        <p:xfrm>
          <a:off x="274602" y="995343"/>
          <a:ext cx="10144196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203164" y="3209921"/>
            <a:ext cx="10215634" cy="5715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подпрограмма «Поддержка малых форм хозяйствования»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29" name="Схема 28"/>
          <p:cNvGraphicFramePr/>
          <p:nvPr/>
        </p:nvGraphicFramePr>
        <p:xfrm>
          <a:off x="346040" y="3995740"/>
          <a:ext cx="10144196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на приобретение элитных семян сельскохозяйственных культур –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Правительства Новгородской области №123 от 20.04.2017 г.</a:t>
            </a:r>
            <a:r>
              <a:rPr lang="ru-RU" dirty="0">
                <a:latin typeface="Georgia" pitchFamily="18" charset="0"/>
              </a:rPr>
              <a:t/>
            </a:r>
            <a:br>
              <a:rPr lang="ru-RU" dirty="0">
                <a:latin typeface="Georgia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4602" y="1638285"/>
            <a:ext cx="10184666" cy="507209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ПАКЕТ ДОКУМЕНТОВ</a:t>
            </a:r>
            <a:endParaRPr lang="ru-RU" sz="17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организации;</a:t>
            </a:r>
            <a:endParaRPr lang="ru-RU" sz="17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2 к  Порядку;</a:t>
            </a:r>
            <a:endParaRPr lang="ru-RU" sz="17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</a:rPr>
              <a:t>копии договоров на поставку, счетов-фактур, накладных, платежных документов, сертификатов на приобретение элитных семян, выданных соответствующими органами по сертификации семян, заверенные сельскохозяйственным товаропроизводителем области;</a:t>
            </a:r>
            <a:endParaRPr lang="ru-RU" sz="17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документов, подтверждающих полномочия продавца (в случае приобретения семян сельскохозяйственных культур у лиц, уполномоченных организациями, занимающимися производством семян), заверенные сельскохозяйственным товаропроизводителем области;</a:t>
            </a:r>
            <a:endParaRPr lang="ru-RU" sz="17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акт</a:t>
            </a: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</a:rPr>
              <a:t> списания семян по форме N СП-13 «Акт расхода семян и посадочного материала»;</a:t>
            </a:r>
            <a:endParaRPr lang="ru-RU" sz="17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</a:rPr>
              <a:t>справку налогового органа об отсутствии у него задолженности по налогам, сборам и иным обязательным платежам в бюджеты бюджетной системы Российской Федерации, полученную не ранее чем за один месяц до дня ее представления в министерство (по инициативе </a:t>
            </a:r>
            <a:r>
              <a:rPr lang="ru-RU" sz="1700" i="1" dirty="0" err="1" smtClean="0">
                <a:solidFill>
                  <a:schemeClr val="tx1"/>
                </a:solidFill>
                <a:latin typeface="Georgia" pitchFamily="18" charset="0"/>
              </a:rPr>
              <a:t>сельхозтоваропроизводителя</a:t>
            </a:r>
            <a:r>
              <a:rPr lang="ru-RU" sz="1700" i="1" dirty="0" smtClean="0">
                <a:solidFill>
                  <a:schemeClr val="tx1"/>
                </a:solidFill>
                <a:latin typeface="Georgia" pitchFamily="18" charset="0"/>
              </a:rPr>
              <a:t>).</a:t>
            </a:r>
            <a:endParaRPr lang="ru-RU" sz="17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1700" dirty="0"/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на закладку и уход за многолетними плодовыми и ягодными насаждениями –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Правительства Новгородской области №164 от 15.05.2017 г.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Calibri"/>
              </a:rPr>
              <a:t> 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4602" y="1638285"/>
            <a:ext cx="10184666" cy="507209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ПАКЕТ ДОКУМЕНТОВ</a:t>
            </a:r>
            <a:endParaRPr lang="ru-RU" sz="17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1 к Порядку;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копию проекта закладки сада, заверенную сельскохозяйственным товаропроизводителем области;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сведения о наличии площадей многолетних насаждений, подтвержденные формами федерального статистического наблюдения 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N 29-СХ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 "Сведения о сборе урожая сельскохозяйственных культур", 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5"/>
              </a:rPr>
              <a:t>N 2-фермер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 "Сведения о сборе урожая сельскохозяйственных культур", 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6"/>
              </a:rPr>
              <a:t>формой N 9-АПК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 "Отчет о производстве, затратах, себестоимости и реализации продукции растениеводства", технологическими картами;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справку налогового органа об отсутствии у него задолженности по налогам, сборам и иным обязательным платежам в бюджеты бюджетной системы Российской Федерации, полученную не ранее чем за один месяц до дня ее представления в министерство (по инициативе </a:t>
            </a:r>
            <a:r>
              <a:rPr lang="ru-RU" sz="1600" i="1" dirty="0" err="1" smtClean="0">
                <a:solidFill>
                  <a:schemeClr val="tx1"/>
                </a:solidFill>
                <a:latin typeface="Georgia" pitchFamily="18" charset="0"/>
              </a:rPr>
              <a:t>сельхозтоваропроизводителя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);</a:t>
            </a:r>
            <a:endParaRPr lang="ru-RU" sz="16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7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на закладку и уход за многолетними плодовыми и ягодными насаждениями –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Правительства Новгородской области №164 от 15.05.2017 г.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Calibri"/>
              </a:rPr>
              <a:t> 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4602" y="1638285"/>
            <a:ext cx="10184666" cy="507209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7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7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7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7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ПАКЕТ ДОКУМЕНТОВ</a:t>
            </a:r>
          </a:p>
          <a:p>
            <a:pPr algn="ctr"/>
            <a:endParaRPr lang="ru-RU" sz="17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Georgia" pitchFamily="18" charset="0"/>
              </a:rPr>
              <a:t>НА ЗАКЛАДКУ САДОВ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копию договора на поставку посадочного материала, заверенную сельскохозяйственным товаропроизводителем области;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копии счетов, счетов-фактур, накладных, платежных документов, иных документов по учету торговых операций и материалов, заверенные сельскохозяйственным товаропроизводителем области;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калькуляцию затрат на выполнение работ по закладке плодовых и ягодных питомников;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копию акта приема многолетних насаждений по 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форме N 404-АПК</a:t>
            </a: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, утвержденной Приказом Министерства сельского хозяйства Российской Федерации от 16 мая 2003 года N 750, заверенную сельскохозяйственным товаропроизводителем области;</a:t>
            </a:r>
          </a:p>
          <a:p>
            <a:pPr algn="just">
              <a:buFont typeface="Wingdings" pitchFamily="2" charset="2"/>
              <a:buChar char="ü"/>
            </a:pPr>
            <a:endParaRPr lang="ru-RU" sz="1600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Georgia" pitchFamily="18" charset="0"/>
              </a:rPr>
              <a:t>НА УХОД ЗА МНОГОЛЕТНИМИ ПЛОДОВЫМИ И ЯГОДНЫМИ НАСАЖДЕНИЯМИ</a:t>
            </a:r>
          </a:p>
          <a:p>
            <a:pPr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калькуляцию затрат на выполнение работ по уходу за многолетними плодовыми и ягодными насаждениями;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i="1" dirty="0" smtClean="0">
                <a:solidFill>
                  <a:schemeClr val="tx1"/>
                </a:solidFill>
                <a:latin typeface="Georgia" pitchFamily="18" charset="0"/>
              </a:rPr>
              <a:t>копию акта выполненных работ по уходу за многолетними насаждениями, заверенную сельскохозяйственным товаропроизводителем области.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16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16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16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4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на производство льноволокна –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Правительства Новгородской области №105 от 03.04.2017 г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Calibri"/>
              </a:rPr>
              <a:t> 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4602" y="1924037"/>
            <a:ext cx="10184666" cy="42862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ПАКЕТ ДОКУМЕНТОВ</a:t>
            </a:r>
            <a:endParaRPr lang="ru-RU" sz="17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1 к Порядку;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копию приемной 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квитанции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 на закупку продукции льна, конопли, кенафа по форме N ПК-16, заверенную сельскохозяйственным товаропроизводителем области;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справку налогового органа об отсутствии у него задолженности по налогам, сборам и иным обязательным платежам в бюджеты бюджетной системы Российской Федерации, полученную не ранее чем за один месяц до дня ее представления в министерство (по инициативе </a:t>
            </a:r>
            <a:r>
              <a:rPr lang="ru-RU" i="1" dirty="0" err="1" smtClean="0">
                <a:solidFill>
                  <a:schemeClr val="tx1"/>
                </a:solidFill>
                <a:latin typeface="Georgia" pitchFamily="18" charset="0"/>
              </a:rPr>
              <a:t>сельхозтоваропроизводителя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5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81025"/>
            <a:ext cx="9937104" cy="1319505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в области мелиорации – </a:t>
            </a:r>
            <a:r>
              <a:rPr lang="ru-RU" b="1" dirty="0" smtClean="0">
                <a:solidFill>
                  <a:schemeClr val="bg1"/>
                </a:solidFill>
                <a:latin typeface="+mj-lt"/>
              </a:rPr>
              <a:t>Постановление 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Правительства Новгородской области №213 от 19.06.2017 г.</a:t>
            </a:r>
            <a:r>
              <a:rPr lang="ru-RU" dirty="0">
                <a:solidFill>
                  <a:schemeClr val="bg1"/>
                </a:solidFill>
                <a:latin typeface="+mj-lt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</a:rPr>
            </a:b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/>
        </p:blipFill>
        <p:spPr>
          <a:xfrm>
            <a:off x="-116680" y="6830250"/>
            <a:ext cx="10810080" cy="73260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360360" y="7124400"/>
            <a:ext cx="409428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ПРАВИТЕЛЬСТВО НОВГОРОДСКОЙ ОБЛАСТИ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4602" y="1638285"/>
            <a:ext cx="10184666" cy="51435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u="sng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Georgia" pitchFamily="18" charset="0"/>
              </a:rPr>
              <a:t>НЕОБХОДИМЫЙ ПАКЕТ ДОКУМЕНТОВ </a:t>
            </a:r>
            <a:r>
              <a:rPr lang="ru-RU" sz="1400" b="1" i="1" u="sng" dirty="0" smtClean="0">
                <a:solidFill>
                  <a:schemeClr val="tx1"/>
                </a:solidFill>
                <a:latin typeface="Georgia" pitchFamily="18" charset="0"/>
              </a:rPr>
              <a:t>НА КУЛЬТУРТЕХНИЧЕСКИЕ РАБОТЫ</a:t>
            </a:r>
            <a:endParaRPr lang="ru-RU" sz="1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заявление о предоставлении субсидии с указанием расчетного счета, открытого сельскохозяйственным товаропроизводителем области в учреждении Центрального банка Российской Федерации или кредитной организации, на который должна быть перечислена субсидия;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  <a:hlinkClick r:id="rId3"/>
              </a:rPr>
              <a:t>справку-расчет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 согласно приложению N 1 к Порядку;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копию проектной сметной документации на проведение культуртехнических работ, заверенную сельскохозяйственным товаропроизводителем области;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копию сводного сметного расчета строительства, заверенную сельскохозяйственным товаропроизводителем области;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копию акта выполненных работ, заверенную сельскохозяйственным товаропроизводителем области (при хозяйственном способе);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копию справки о стоимости выполненных культуртехнических работ по 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  <a:hlinkClick r:id="rId4"/>
              </a:rPr>
              <a:t>форме N КС-3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, заверенную сельскохозяйственным товаропроизводителем области;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копии договора подряда, акта выполненных работ, платежных поручений, заверенные сельскохозяйственным товаропроизводителем области (при подрядном способе);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акт списания семян по 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  <a:hlinkClick r:id="rId5"/>
              </a:rPr>
              <a:t>форме N СП-13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 «Акт расхода семян и посадочного материала»;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копии документов о правах на земельный участок, на котором проведены культуртехнические работы, заверенные сельскохозяйственным товаропроизводителем области;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справку налогового органа об отсутствии у него задолженности по налогам, сборам и иным обязательным платежам в бюджеты бюджетной системы Российской Федерации, полученную не ранее чем за один месяц до дня ее представления в министерство (по инициативе </a:t>
            </a:r>
            <a:r>
              <a:rPr lang="ru-RU" sz="1500" i="1" dirty="0" err="1" smtClean="0">
                <a:solidFill>
                  <a:schemeClr val="tx1"/>
                </a:solidFill>
                <a:latin typeface="Georgia" pitchFamily="18" charset="0"/>
              </a:rPr>
              <a:t>сельхозтоваропроизводителя</a:t>
            </a:r>
            <a:r>
              <a:rPr lang="ru-RU" sz="1500" i="1" dirty="0" smtClean="0">
                <a:solidFill>
                  <a:schemeClr val="tx1"/>
                </a:solidFill>
                <a:latin typeface="Georgia" pitchFamily="18" charset="0"/>
              </a:rPr>
              <a:t>).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15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6" cstate="print"/>
          <a:stretch/>
        </p:blipFill>
        <p:spPr>
          <a:xfrm>
            <a:off x="4242600" y="6929640"/>
            <a:ext cx="507960" cy="60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</TotalTime>
  <Words>2889</Words>
  <Application>Microsoft Office PowerPoint</Application>
  <PresentationFormat>Произвольный</PresentationFormat>
  <Paragraphs>267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Слайд 1</vt:lpstr>
      <vt:lpstr> ПОЛУЧАТЕЛИ СУБСИДИЙ</vt:lpstr>
      <vt:lpstr>Государственная поддержка отрасли растениеводства</vt:lpstr>
      <vt:lpstr>Слайд 4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на приобретение элитных семян сельскохозяйственных культур – Постановление Правительства Новгородской области №123 от 20.04.2017 г. 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на закладку и уход за многолетними плодовыми и ягодными насаждениями – Постановление Правительства Новгородской области №164 от 15.05.2017 г. 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на закладку и уход за многолетними плодовыми и ягодными насаждениями – Постановление Правительства Новгородской области №164 от 15.05.2017 г. 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на производство льноволокна – Постановление Правительства Новгородской области №105 от 03.04.2017 г. 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возмещение части затрат в области мелиорации – Постановление Правительства Новгородской области №213 от 19.06.2017 г.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Постановление Правительства Новгородской области №50 от 10.02.2017 г.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Постановление Правительства Новгородской области №50 от 10.02.2017 г.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Постановление Правительства Новгородской области №50 от 10.02.2017 г.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Постановление Правительства Новгородской области №50 от 10.02.2017 г. </vt:lpstr>
      <vt:lpstr>  Порядок предоставления субсидий сельскохозяйственным товаропроизводителям области (кроме граждан, ведущих личное подсобное хозяйство) на поддержку доходов в области растениеводства – Постановление Правительства Новгородской области №50 от 10.02.2017 г. </vt:lpstr>
      <vt:lpstr>- справку,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подтверждающую, что у сельскохозяйственного товаропроизводителя области на первое число месяца, предшествующего месяцу, в котором планируется заключение соглашения, отсутствует просроченная задолженность по возврату в областной бюджет субсидий, бюджетных инвестиций, предоставленных в том числе в соответствии с иными нормативными правовыми актами области, и иная просроченная задолженность перед областным бюджетом;  - справку,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подтверждающую, что  сельскохозяйственный товаропроизводитель области – юридическое лицо  на первое число месяца, предшествующего месяцу, в котором планируется заключение соглашения, не находится в процессе реорганизации, ликвидации, банкротства, сельскохозяйственный товаропроизводитель области – индивидуальный предприниматель на первое число месяца, предшествующего месяцу, в котором планируется заключение соглашения, не прекратил деятельность в качестве индивидуального предпринимателя;  - справку,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 неполучение средств из областного бюджета в соответствии с иными нормативными правовыми актами области. </vt:lpstr>
      <vt:lpstr>Порядок проведения конкурса по отбору начинающих крестьянских (фермерских) хозяйств области для предоставления грантов на создание и развитие крестьянского (фермерского) хозяйства - Постановление Правительства Новгородской области от 17.05.2017 N 167</vt:lpstr>
      <vt:lpstr>Порядок проведения конкурса по отбору крестьянских (фермерских) хозяйств области для предоставления грантов на развитие семейных животноводческих ферм - Постановление Правительства Новгородской области от 17.05.2017 N 167</vt:lpstr>
      <vt:lpstr>Порядок проведения конкурса по отбору сельскохозяйственных потребительских кооперативов области для предоставления грантов для развития материально-технической базы - Постановление Правительства Новгородской области от 17.05.2017 N 167</vt:lpstr>
      <vt:lpstr>Порядок проведения конкурса по отбору сельскохозяйственных потребительских кооперативов области для предоставления грантов для развития материально-технической базы - Постановление Правительства Новгородской области от 17.05.2017 N 167</vt:lpstr>
      <vt:lpstr>Государственная поддержка отрасли животноводства</vt:lpstr>
      <vt:lpstr>  Порядок предоставления в 2017 - 2019 годах субсидии сельскохозяйственным товаропроизводителям области (кроме граждан, ведущих личное подсобное хозяйство) на возмещение части затрат на повышение продуктивности в молочном скотоводстве – Постановление Правительства Новгородской области №47 от 10.02.2017 г. </vt:lpstr>
      <vt:lpstr>  Порядок предоставления в 2017 - 2019 годах субсидии сельскохозяйственным товаропроизводителям области (кроме граждан, ведущих личное подсобное хозяйство) на возмещение части затрат на повышение продуктивности в молочном скотоводстве – Постановление Правительства Новгородской области №47 от 10.02.2017 г. </vt:lpstr>
      <vt:lpstr>  Порядок предоставления в 2017 - 2019 годах субсидий сельскохозяйственным товаропроизводителям области (кроме граждан, ведущих личное подсобное хозяйство) на возмещение части затрат на поддержку племенного животноводства – Постановление Правительства Новгородской области №65 от 28.02.2017 г. </vt:lpstr>
      <vt:lpstr>  Порядок предоставления в 2017 - 2019 годах субсидий сельскохозяйственным товаропроизводителям области (кроме граждан, ведущих личное подсобное хозяйство) на возмещение части затрат на поддержку племенного животноводства – Постановление Правительства Новгородской области №65 от 28.02.2017 г. </vt:lpstr>
      <vt:lpstr>  Порядок предоставления в 2017 - 2019 годах субсидий сельскохозяйственным товаропроизводителям области (кроме граждан, ведущих личное подсобное хозяйство) на возмещение части затрат на поддержку племенного животноводства – Постановление Правительства Новгородской области №65 от 28.02.2017 г. </vt:lpstr>
      <vt:lpstr>- справку,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подтверждающую, что у сельскохозяйственного товаропроизводителя области на первое число месяца, предшествующего месяцу, в котором планируется заключение соглашения, отсутствует просроченная задолженность по возврату в областной бюджет субсидий, бюджетных инвестиций, предоставленных в том числе в соответствии с иными нормативными правовыми актами области, и иная просроченная задолженность перед областным бюджетом;  - справку,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подтверждающую, что  сельскохозяйственный товаропроизводитель области – юридическое лицо  на первое число месяца, предшествующего месяцу, в котором планируется заключение соглашения, не находится в процессе реорганизации, ликвидации, банкротства, сельскохозяйственный товаропроизводитель области – индивидуальный предприниматель на первое число месяца, предшествующего месяцу, в котором планируется заключение соглашения, не прекратил деятельность в качестве индивидуального предпринимателя;  - справку, подписанную руководителем сельскохозяйственного товаропроизводителя области и главным бухгалтером сельскохозяйственного товаропроизводителя области (при наличии главного бухгалтера), заверенную печатью сельскохозяйственного товаропроизводителя области (при наличии), подтверждающую неполучение средств из областного бюджета в соответствии с иными нормативными правовыми актами области.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Танечка</dc:creator>
  <cp:lastModifiedBy>СЛАВА</cp:lastModifiedBy>
  <cp:revision>135</cp:revision>
  <dcterms:created xsi:type="dcterms:W3CDTF">2017-03-10T15:25:40Z</dcterms:created>
  <dcterms:modified xsi:type="dcterms:W3CDTF">2023-10-25T08:12:11Z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reated">
    <vt:filetime>2017-03-03T00:00:00Z</vt:filetime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astSaved">
    <vt:filetime>2017-03-10T00:00:00Z</vt:filetime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17</vt:i4>
  </property>
  <property fmtid="{D5CDD505-2E9C-101B-9397-08002B2CF9AE}" pid="10" name="PresentationFormat">
    <vt:lpwstr>Произвольный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22</vt:i4>
  </property>
</Properties>
</file>