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1" r:id="rId2"/>
    <p:sldId id="282" r:id="rId3"/>
    <p:sldId id="283" r:id="rId4"/>
    <p:sldId id="278" r:id="rId5"/>
    <p:sldId id="264" r:id="rId6"/>
    <p:sldId id="276" r:id="rId7"/>
    <p:sldId id="285" r:id="rId8"/>
  </p:sldIdLst>
  <p:sldSz cx="12192000" cy="6858000"/>
  <p:notesSz cx="6791325" cy="9872663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E91"/>
    <a:srgbClr val="A2D79D"/>
    <a:srgbClr val="7DC4E8"/>
    <a:srgbClr val="F0A355"/>
    <a:srgbClr val="ECA797"/>
    <a:srgbClr val="FDE486"/>
    <a:srgbClr val="C00000"/>
    <a:srgbClr val="4054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2" autoAdjust="0"/>
    <p:restoredTop sz="98379" autoAdjust="0"/>
  </p:normalViewPr>
  <p:slideViewPr>
    <p:cSldViewPr snapToGrid="0" snapToObjects="1" showGuides="1">
      <p:cViewPr>
        <p:scale>
          <a:sx n="90" d="100"/>
          <a:sy n="90" d="100"/>
        </p:scale>
        <p:origin x="-1272" y="-552"/>
      </p:cViewPr>
      <p:guideLst>
        <p:guide orient="horz" pos="3983"/>
        <p:guide pos="6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383" cy="493318"/>
          </a:xfrm>
          <a:prstGeom prst="rect">
            <a:avLst/>
          </a:prstGeom>
        </p:spPr>
        <p:txBody>
          <a:bodyPr vert="horz" lIns="90956" tIns="45478" rIns="90956" bIns="45478" rtlCol="0"/>
          <a:lstStyle>
            <a:lvl1pPr algn="l">
              <a:defRPr sz="1200"/>
            </a:lvl1pPr>
          </a:lstStyle>
          <a:p>
            <a:pPr defTabSz="909559"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360" y="0"/>
            <a:ext cx="2943383" cy="493318"/>
          </a:xfrm>
          <a:prstGeom prst="rect">
            <a:avLst/>
          </a:prstGeom>
        </p:spPr>
        <p:txBody>
          <a:bodyPr vert="horz" lIns="90956" tIns="45478" rIns="90956" bIns="45478" rtlCol="0"/>
          <a:lstStyle>
            <a:lvl1pPr algn="r">
              <a:defRPr sz="1200"/>
            </a:lvl1pPr>
          </a:lstStyle>
          <a:p>
            <a:pPr defTabSz="909559">
              <a:defRPr/>
            </a:pPr>
            <a:fld id="{85B8575D-8963-41C2-9561-C0C117EB0918}" type="datetimeFigureOut">
              <a:rPr lang="ru-RU"/>
              <a:pPr defTabSz="909559">
                <a:defRPr/>
              </a:pPr>
              <a:t>10.04.2024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770"/>
            <a:ext cx="2943383" cy="493318"/>
          </a:xfrm>
          <a:prstGeom prst="rect">
            <a:avLst/>
          </a:prstGeom>
        </p:spPr>
        <p:txBody>
          <a:bodyPr vert="horz" lIns="90956" tIns="45478" rIns="90956" bIns="45478" rtlCol="0" anchor="b"/>
          <a:lstStyle>
            <a:lvl1pPr algn="l">
              <a:defRPr sz="1200"/>
            </a:lvl1pPr>
          </a:lstStyle>
          <a:p>
            <a:pPr defTabSz="909559"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360" y="9377770"/>
            <a:ext cx="2943383" cy="493318"/>
          </a:xfrm>
          <a:prstGeom prst="rect">
            <a:avLst/>
          </a:prstGeom>
        </p:spPr>
        <p:txBody>
          <a:bodyPr vert="horz" lIns="90956" tIns="45478" rIns="90956" bIns="45478" rtlCol="0" anchor="b"/>
          <a:lstStyle/>
          <a:p>
            <a:pPr lvl="0" algn="r">
              <a:buNone/>
            </a:pPr>
            <a:fld id="{9A0DB2DC-4C9A-4742-B13C-FB6460FD3503}" type="slidenum">
              <a:rPr lang="ru-RU" sz="1200" dirty="0"/>
              <a:pPr lvl="0" algn="r">
                <a:buNone/>
              </a:pPr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11367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383" cy="494894"/>
          </a:xfrm>
          <a:prstGeom prst="rect">
            <a:avLst/>
          </a:prstGeom>
        </p:spPr>
        <p:txBody>
          <a:bodyPr vert="horz" lIns="91092" tIns="45547" rIns="91092" bIns="455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defTabSz="909559"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360" y="0"/>
            <a:ext cx="2943383" cy="494894"/>
          </a:xfrm>
          <a:prstGeom prst="rect">
            <a:avLst/>
          </a:prstGeom>
        </p:spPr>
        <p:txBody>
          <a:bodyPr vert="horz" lIns="91092" tIns="45547" rIns="91092" bIns="455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defTabSz="909559">
              <a:defRPr/>
            </a:pPr>
            <a:fld id="{0BF7E0F6-EFD6-484F-94CB-C5F8B36BF778}" type="datetimeFigureOut">
              <a:rPr lang="ru-RU" smtClean="0"/>
              <a:pPr defTabSz="909559">
                <a:defRPr/>
              </a:pPr>
              <a:t>10.04.2024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2" tIns="45547" rIns="91092" bIns="45547" rtlCol="0" anchor="ctr"/>
          <a:lstStyle/>
          <a:p>
            <a:pPr marL="0" marR="0" lvl="0" indent="0" algn="l" defTabSz="90955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10" y="4690463"/>
            <a:ext cx="5433693" cy="4441437"/>
          </a:xfrm>
          <a:prstGeom prst="rect">
            <a:avLst/>
          </a:prstGeom>
        </p:spPr>
        <p:txBody>
          <a:bodyPr vert="horz" lIns="91092" tIns="45547" rIns="91092" bIns="45547" rtlCol="0"/>
          <a:lstStyle/>
          <a:p>
            <a:pPr marL="0" marR="0" lvl="0" indent="0" algn="l" defTabSz="90955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4779" marR="0" lvl="1" indent="0" algn="l" defTabSz="90955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09559" marR="0" lvl="2" indent="0" algn="l" defTabSz="90955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64338" marR="0" lvl="3" indent="0" algn="l" defTabSz="90955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19118" marR="0" lvl="4" indent="0" algn="l" defTabSz="90955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6193"/>
            <a:ext cx="2943383" cy="494894"/>
          </a:xfrm>
          <a:prstGeom prst="rect">
            <a:avLst/>
          </a:prstGeom>
        </p:spPr>
        <p:txBody>
          <a:bodyPr vert="horz" lIns="91092" tIns="45547" rIns="91092" bIns="455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defTabSz="909559"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360" y="9376193"/>
            <a:ext cx="2943383" cy="494894"/>
          </a:xfrm>
          <a:prstGeom prst="rect">
            <a:avLst/>
          </a:prstGeom>
        </p:spPr>
        <p:txBody>
          <a:bodyPr vert="horz" wrap="square" lIns="91092" tIns="45547" rIns="91092" bIns="45547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ru-RU" altLang="ru-RU" sz="1200" dirty="0"/>
              <a:pPr lvl="0" algn="r" eaLnBrk="1" hangingPunct="1">
                <a:buNone/>
              </a:pPr>
              <a:t>‹#›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1877168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082" tIns="45543" rIns="91082" bIns="45543" anchor="t" anchorCtr="0"/>
          <a:lstStyle/>
          <a:p>
            <a:pPr lvl="0"/>
            <a:endParaRPr lang="ru-RU" altLang="ru-RU" dirty="0"/>
          </a:p>
        </p:txBody>
      </p:sp>
      <p:sp>
        <p:nvSpPr>
          <p:cNvPr id="922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46361" y="9376193"/>
            <a:ext cx="2943383" cy="494894"/>
          </a:xfrm>
          <a:prstGeom prst="rect">
            <a:avLst/>
          </a:prstGeom>
          <a:noFill/>
          <a:ln w="9525">
            <a:noFill/>
          </a:ln>
        </p:spPr>
        <p:txBody>
          <a:bodyPr lIns="91082" tIns="45543" rIns="91082" bIns="45543" anchor="b" anchorCtr="0"/>
          <a:lstStyle/>
          <a:p>
            <a:pPr lvl="0" algn="r" eaLnBrk="1" hangingPunct="1"/>
            <a:fld id="{9A0DB2DC-4C9A-4742-B13C-FB6460FD3503}" type="slidenum">
              <a:rPr lang="ru-RU" altLang="ru-RU" sz="1200" dirty="0"/>
              <a:pPr lvl="0" algn="r" eaLnBrk="1" hangingPunct="1"/>
              <a:t>2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347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767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092" tIns="45547" rIns="91092" bIns="45547" anchor="t" anchorCtr="0"/>
          <a:lstStyle/>
          <a:p>
            <a:pPr lvl="0"/>
            <a:endParaRPr lang="ru-RU" altLang="ru-RU" dirty="0"/>
          </a:p>
        </p:txBody>
      </p:sp>
      <p:sp>
        <p:nvSpPr>
          <p:cNvPr id="1024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46360" y="9376193"/>
            <a:ext cx="2943383" cy="494894"/>
          </a:xfrm>
          <a:prstGeom prst="rect">
            <a:avLst/>
          </a:prstGeom>
          <a:noFill/>
          <a:ln w="9525">
            <a:noFill/>
          </a:ln>
        </p:spPr>
        <p:txBody>
          <a:bodyPr lIns="91092" tIns="45547" rIns="91092" bIns="45547" anchor="b" anchorCtr="0"/>
          <a:lstStyle/>
          <a:p>
            <a:pPr lvl="0" algn="r" eaLnBrk="1" hangingPunct="1"/>
            <a:fld id="{9A0DB2DC-4C9A-4742-B13C-FB6460FD3503}" type="slidenum">
              <a:rPr lang="ru-RU" altLang="ru-RU" sz="1200" dirty="0"/>
              <a:pPr lvl="0" algn="r" eaLnBrk="1" hangingPunct="1"/>
              <a:t>6</a:t>
            </a:fld>
            <a:endParaRPr lang="ru-RU" alt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732FC-26DD-4557-9366-9704791C9C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ru-RU" alt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</a:pPr>
            <a:endParaRPr lang="ru-RU" altLang="ru-RU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052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TextBox 5"/>
          <p:cNvSpPr txBox="1"/>
          <p:nvPr/>
        </p:nvSpPr>
        <p:spPr>
          <a:xfrm>
            <a:off x="7607300" y="630238"/>
            <a:ext cx="4311650" cy="1292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600" dirty="0">
                <a:solidFill>
                  <a:schemeClr val="bg1"/>
                </a:solidFill>
                <a:latin typeface="Calibri" panose="020F0502020204030204" pitchFamily="34" charset="0"/>
              </a:rPr>
              <a:t>ПАСПОРТ </a:t>
            </a:r>
            <a:r>
              <a:rPr lang="ru-RU" altLang="ru-RU" sz="2600" dirty="0" smtClean="0">
                <a:solidFill>
                  <a:schemeClr val="bg1"/>
                </a:solidFill>
              </a:rPr>
              <a:t>МАЛОВИШЕРСКОГО </a:t>
            </a:r>
            <a:r>
              <a:rPr lang="ru-RU" altLang="ru-RU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МУНИЦИПАЛЬНОГО </a:t>
            </a:r>
            <a:r>
              <a:rPr lang="ru-RU" altLang="ru-RU" sz="2600" dirty="0" smtClean="0">
                <a:solidFill>
                  <a:schemeClr val="bg1"/>
                </a:solidFill>
              </a:rPr>
              <a:t>РАЙОНА</a:t>
            </a:r>
            <a:endParaRPr lang="ru-RU" altLang="ru-RU" sz="26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19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65125" y="251992"/>
            <a:ext cx="10515600" cy="360000"/>
          </a:xfrm>
        </p:spPr>
        <p:txBody>
          <a:bodyPr vert="horz" wrap="square" lIns="91440" tIns="45720" rIns="91440" bIns="45720" anchor="ctr" anchorCtr="0"/>
          <a:lstStyle/>
          <a:p>
            <a:r>
              <a:rPr lang="ru-RU" altLang="ru-RU" sz="1800" dirty="0">
                <a:latin typeface="Helvetica" pitchFamily="34" charset="0"/>
              </a:rPr>
              <a:t>МИНИСТЕРСТВО ИНВЕСТИЦИОННОЙ ПОЛИТИКИ НОВГОРОДСКОЙ ОБЛАСТИ</a:t>
            </a:r>
            <a:br>
              <a:rPr lang="ru-RU" altLang="ru-RU" sz="1800" dirty="0">
                <a:latin typeface="Helvetica" pitchFamily="34" charset="0"/>
              </a:rPr>
            </a:br>
            <a:r>
              <a:rPr lang="ru-RU" altLang="ru-RU" sz="1800" dirty="0">
                <a:latin typeface="Helvetica" pitchFamily="34" charset="0"/>
              </a:rPr>
              <a:t>ДЕПАРТАМЕНТ ТУРИЗМА</a:t>
            </a:r>
            <a:endParaRPr lang="ru-RU" sz="1800" dirty="0">
              <a:latin typeface="Helvetica" pitchFamily="34" charset="0"/>
            </a:endParaRPr>
          </a:p>
        </p:txBody>
      </p:sp>
      <p:sp>
        <p:nvSpPr>
          <p:cNvPr id="3075" name="Заголовок 1"/>
          <p:cNvSpPr txBox="1"/>
          <p:nvPr/>
        </p:nvSpPr>
        <p:spPr>
          <a:xfrm>
            <a:off x="11617325" y="261938"/>
            <a:ext cx="292100" cy="228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004E90"/>
                </a:solidFill>
                <a:latin typeface="Helvetica" pitchFamily="34" charset="0"/>
              </a:rPr>
              <a:t>2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5763" y="690563"/>
            <a:ext cx="11523663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7" name="Группа 3"/>
          <p:cNvGrpSpPr/>
          <p:nvPr/>
        </p:nvGrpSpPr>
        <p:grpSpPr>
          <a:xfrm>
            <a:off x="433479" y="1457325"/>
            <a:ext cx="7775575" cy="2371408"/>
            <a:chOff x="338137" y="781050"/>
            <a:chExt cx="7775576" cy="2371376"/>
          </a:xfrm>
        </p:grpSpPr>
        <p:sp>
          <p:nvSpPr>
            <p:cNvPr id="4" name="object 5"/>
            <p:cNvSpPr txBox="1">
              <a:spLocks noChangeArrowheads="1"/>
            </p:cNvSpPr>
            <p:nvPr/>
          </p:nvSpPr>
          <p:spPr bwMode="auto">
            <a:xfrm>
              <a:off x="338137" y="781050"/>
              <a:ext cx="7775576" cy="24574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0470">
              <a:solidFill>
                <a:srgbClr val="004E91"/>
              </a:solidFill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127000" algn="ctr" defTabSz="554355"/>
              <a:r>
                <a:rPr lang="ru-RU" altLang="ru-RU" sz="1600" b="1" dirty="0" smtClean="0">
                  <a:solidFill>
                    <a:srgbClr val="FFFFFF"/>
                  </a:solidFill>
                  <a:latin typeface="Helvetica" pitchFamily="34" charset="0"/>
                  <a:sym typeface="+mn-ea"/>
                </a:rPr>
                <a:t>Первый заместитель Главы администрации</a:t>
              </a:r>
              <a:endParaRPr lang="ru-RU" altLang="ru-RU" sz="1600" b="1" dirty="0">
                <a:solidFill>
                  <a:srgbClr val="FFFFFF"/>
                </a:solidFill>
                <a:latin typeface="Helvetica" pitchFamily="34" charset="0"/>
                <a:ea typeface="Helvetica" pitchFamily="34" charset="0"/>
              </a:endParaRPr>
            </a:p>
          </p:txBody>
        </p:sp>
        <p:sp>
          <p:nvSpPr>
            <p:cNvPr id="3098" name="object 26"/>
            <p:cNvSpPr txBox="1"/>
            <p:nvPr/>
          </p:nvSpPr>
          <p:spPr>
            <a:xfrm>
              <a:off x="2055812" y="1180553"/>
              <a:ext cx="6057901" cy="1538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ru-RU" altLang="ru-RU" sz="1400" b="1" dirty="0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ru-RU" altLang="ru-RU" sz="1400" b="1" dirty="0" err="1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Коцин</a:t>
              </a:r>
              <a:r>
                <a:rPr lang="ru-RU" altLang="ru-RU" sz="1400" b="1" dirty="0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 Павел Александрович</a:t>
              </a:r>
              <a:r>
                <a:rPr lang="ru-RU" altLang="ru-RU" sz="1400" dirty="0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,</a:t>
              </a:r>
            </a:p>
            <a:p>
              <a:pPr algn="ctr"/>
              <a:r>
                <a:rPr lang="ru-RU" altLang="ru-RU" sz="1400" dirty="0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ru-RU" altLang="ru-RU" sz="1600" dirty="0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Первый заместитель</a:t>
              </a:r>
              <a:r>
                <a:rPr lang="ru-RU" altLang="ru-RU" sz="1400" dirty="0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 Главы администрации муниципального района</a:t>
              </a:r>
            </a:p>
            <a:p>
              <a:pPr algn="ctr"/>
              <a:r>
                <a:rPr lang="ru-RU" altLang="ru-RU" sz="1400" dirty="0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 Контактный телефон: </a:t>
              </a:r>
            </a:p>
            <a:p>
              <a:pPr algn="ctr"/>
              <a:r>
                <a:rPr lang="ru-RU" altLang="ru-RU" sz="1400" dirty="0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+7 (81660) 33-601</a:t>
              </a:r>
            </a:p>
            <a:p>
              <a:pPr algn="ctr"/>
              <a:r>
                <a:rPr lang="en-US" altLang="ru-RU" sz="1400" dirty="0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e-mail</a:t>
              </a:r>
              <a:r>
                <a:rPr lang="ru-RU" altLang="ru-RU" sz="1400" dirty="0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 :  </a:t>
              </a:r>
              <a:r>
                <a:rPr lang="en-US" altLang="ru-RU" sz="1400" dirty="0" smtClean="0">
                  <a:solidFill>
                    <a:srgbClr val="1F4E79"/>
                  </a:solidFill>
                  <a:latin typeface="Helvetica" pitchFamily="34" charset="0"/>
                  <a:cs typeface="Helvetica" pitchFamily="34" charset="0"/>
                </a:rPr>
                <a:t>mvadm@yandex.ru </a:t>
              </a:r>
              <a:endPara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endParaRPr>
            </a:p>
            <a:p>
              <a:pPr algn="ctr"/>
              <a:endParaRPr lang="ru-RU" altLang="ru-RU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endParaRPr>
            </a:p>
            <a:p>
              <a:pPr algn="ctr"/>
              <a:endParaRPr lang="en-US" altLang="ru-RU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" name="object 5"/>
            <p:cNvSpPr txBox="1">
              <a:spLocks noChangeArrowheads="1"/>
            </p:cNvSpPr>
            <p:nvPr/>
          </p:nvSpPr>
          <p:spPr bwMode="auto">
            <a:xfrm>
              <a:off x="338137" y="2906684"/>
              <a:ext cx="7775576" cy="24574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0470">
              <a:solidFill>
                <a:srgbClr val="004E91"/>
              </a:solidFill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127000" algn="ctr" defTabSz="554355"/>
              <a:r>
                <a:rPr lang="ru-RU" altLang="ru-RU" sz="1600" b="1" dirty="0" smtClean="0">
                  <a:solidFill>
                    <a:srgbClr val="FFFFFF"/>
                  </a:solidFill>
                  <a:latin typeface="Helvetica" pitchFamily="34" charset="0"/>
                  <a:sym typeface="+mn-ea"/>
                </a:rPr>
                <a:t>Председатель комитета экономики и сельского хозяйства</a:t>
              </a:r>
              <a:endParaRPr lang="ru-RU" altLang="ru-RU" sz="1600" b="1" dirty="0">
                <a:solidFill>
                  <a:srgbClr val="FFFFFF"/>
                </a:solidFill>
                <a:latin typeface="Helvetica" pitchFamily="34" charset="0"/>
                <a:ea typeface="Helvetica" pitchFamily="34" charset="0"/>
              </a:endParaRPr>
            </a:p>
          </p:txBody>
        </p:sp>
      </p:grpSp>
      <p:sp>
        <p:nvSpPr>
          <p:cNvPr id="80" name="object 5"/>
          <p:cNvSpPr txBox="1">
            <a:spLocks noChangeArrowheads="1"/>
          </p:cNvSpPr>
          <p:nvPr/>
        </p:nvSpPr>
        <p:spPr bwMode="auto">
          <a:xfrm>
            <a:off x="433479" y="5772289"/>
            <a:ext cx="7861391" cy="24622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0470">
            <a:solidFill>
              <a:srgbClr val="004E91"/>
            </a:solidFill>
            <a:miter lim="800000"/>
          </a:ln>
        </p:spPr>
        <p:txBody>
          <a:bodyPr wrap="square" lIns="0" tIns="0" rIns="0" bIns="0">
            <a:spAutoFit/>
          </a:bodyPr>
          <a:lstStyle/>
          <a:p>
            <a:pPr marL="127000" algn="ctr" defTabSz="554355"/>
            <a:r>
              <a:rPr lang="ru-RU" altLang="ru-RU" sz="16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Муниципальная программа:</a:t>
            </a:r>
            <a:endParaRPr lang="ru-RU" altLang="ru-RU" sz="1600" b="1" dirty="0">
              <a:solidFill>
                <a:srgbClr val="FFFFFF"/>
              </a:solidFill>
              <a:latin typeface="Helvetica" pitchFamily="34" charset="0"/>
              <a:ea typeface="Helvetica" pitchFamily="34" charset="0"/>
            </a:endParaRPr>
          </a:p>
        </p:txBody>
      </p:sp>
      <p:sp>
        <p:nvSpPr>
          <p:cNvPr id="3079" name="Прямоугольник 1"/>
          <p:cNvSpPr/>
          <p:nvPr/>
        </p:nvSpPr>
        <p:spPr>
          <a:xfrm>
            <a:off x="590550" y="703580"/>
            <a:ext cx="815657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9525"/>
            <a:r>
              <a:rPr lang="ru-RU" altLang="ru-RU" sz="1400" b="1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Численность населения </a:t>
            </a:r>
            <a:r>
              <a:rPr lang="ru-RU" alt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на 1 января 2023 года 13275 человек</a:t>
            </a:r>
            <a:endParaRPr lang="ru-RU" altLang="ru-RU" sz="1400" b="1" dirty="0">
              <a:solidFill>
                <a:srgbClr val="1F4E79"/>
              </a:solidFill>
              <a:latin typeface="Helvetica" pitchFamily="34" charset="0"/>
              <a:cs typeface="Helvetica" pitchFamily="34" charset="0"/>
            </a:endParaRPr>
          </a:p>
          <a:p>
            <a:pPr marL="9525"/>
            <a:r>
              <a:rPr lang="ru-RU" altLang="ru-RU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из общей численности - в возрасте: моложе трудоспособного </a:t>
            </a: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2074; </a:t>
            </a:r>
            <a:r>
              <a:rPr lang="ru-RU" altLang="ru-RU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трудоспособном </a:t>
            </a: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7373; </a:t>
            </a:r>
            <a:endParaRPr lang="ru-RU" altLang="ru-RU" sz="1400" dirty="0">
              <a:solidFill>
                <a:srgbClr val="1F4E79"/>
              </a:solidFill>
              <a:latin typeface="Helvetica" pitchFamily="34" charset="0"/>
              <a:cs typeface="Helvetica" pitchFamily="34" charset="0"/>
              <a:sym typeface="+mn-ea"/>
            </a:endParaRPr>
          </a:p>
          <a:p>
            <a:pPr marL="9525" lvl="0"/>
            <a:r>
              <a:rPr lang="ru-RU" altLang="ru-RU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старше трудоспособного </a:t>
            </a: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3828.</a:t>
            </a:r>
            <a:endParaRPr lang="ru-RU" altLang="ru-RU" sz="1400" dirty="0">
              <a:solidFill>
                <a:srgbClr val="1F4E79"/>
              </a:solidFill>
              <a:latin typeface="Helvetica" pitchFamily="34" charset="0"/>
              <a:cs typeface="Helvetica" pitchFamily="34" charset="0"/>
              <a:sym typeface="+mn-ea"/>
            </a:endParaRPr>
          </a:p>
        </p:txBody>
      </p:sp>
      <p:sp>
        <p:nvSpPr>
          <p:cNvPr id="3080" name="Прямоугольник 2"/>
          <p:cNvSpPr/>
          <p:nvPr/>
        </p:nvSpPr>
        <p:spPr>
          <a:xfrm>
            <a:off x="965835" y="6480175"/>
            <a:ext cx="3289300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en-US" sz="12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Бюджет </a:t>
            </a:r>
            <a:r>
              <a:rPr lang="ru-RU" altLang="en-US" sz="12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2023 </a:t>
            </a:r>
            <a:r>
              <a:rPr lang="ru-RU" altLang="en-US" sz="12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год – </a:t>
            </a:r>
            <a:r>
              <a:rPr lang="ru-RU" altLang="en-US" sz="12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00,0</a:t>
            </a:r>
            <a:r>
              <a:rPr lang="ru-RU" altLang="en-US" sz="12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ru-RU" altLang="en-US" sz="12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тыс. рублей</a:t>
            </a:r>
            <a:endParaRPr lang="ru-RU" altLang="en-US" sz="1200" dirty="0">
              <a:solidFill>
                <a:srgbClr val="1F4E79"/>
              </a:solidFill>
              <a:latin typeface="Helvetica" pitchFamily="34" charset="0"/>
              <a:ea typeface="Helvetica" pitchFamily="34" charset="0"/>
            </a:endParaRPr>
          </a:p>
        </p:txBody>
      </p:sp>
      <p:sp>
        <p:nvSpPr>
          <p:cNvPr id="3081" name="Прямоугольник 10"/>
          <p:cNvSpPr/>
          <p:nvPr/>
        </p:nvSpPr>
        <p:spPr>
          <a:xfrm>
            <a:off x="4942891" y="6487917"/>
            <a:ext cx="2796150" cy="27699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12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Бюджет 2024 год –</a:t>
            </a:r>
            <a:r>
              <a:rPr lang="en-US" altLang="en-US" sz="12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ru-RU" altLang="en-US" sz="12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ru-RU" altLang="en-US" sz="12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00,0 </a:t>
            </a:r>
            <a:r>
              <a:rPr lang="ru-RU" altLang="en-US" sz="12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тыс. рублей</a:t>
            </a:r>
            <a:endParaRPr lang="en-US" altLang="en-US" sz="1200" dirty="0">
              <a:solidFill>
                <a:srgbClr val="1F4E79"/>
              </a:solidFill>
              <a:latin typeface="Helvetica" pitchFamily="34" charset="0"/>
              <a:ea typeface="Helvetica" pitchFamily="34" charset="0"/>
            </a:endParaRPr>
          </a:p>
        </p:txBody>
      </p:sp>
      <p:grpSp>
        <p:nvGrpSpPr>
          <p:cNvPr id="3085" name="Группа 11"/>
          <p:cNvGrpSpPr/>
          <p:nvPr/>
        </p:nvGrpSpPr>
        <p:grpSpPr>
          <a:xfrm>
            <a:off x="365125" y="6600825"/>
            <a:ext cx="577850" cy="84138"/>
            <a:chOff x="365898" y="6600386"/>
            <a:chExt cx="576740" cy="83819"/>
          </a:xfrm>
        </p:grpSpPr>
        <p:sp>
          <p:nvSpPr>
            <p:cNvPr id="3094" name="object 25"/>
            <p:cNvSpPr/>
            <p:nvPr/>
          </p:nvSpPr>
          <p:spPr>
            <a:xfrm>
              <a:off x="365898" y="6600386"/>
              <a:ext cx="74612" cy="76200"/>
            </a:xfrm>
            <a:custGeom>
              <a:avLst/>
              <a:gdLst>
                <a:gd name="txL" fmla="*/ 0 w 124460"/>
                <a:gd name="txT" fmla="*/ 0 h 124460"/>
                <a:gd name="txR" fmla="*/ 124460 w 124460"/>
                <a:gd name="txB" fmla="*/ 124460 h 124460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24460" h="124460">
                  <a:moveTo>
                    <a:pt x="61977" y="123964"/>
                  </a:moveTo>
                  <a:lnTo>
                    <a:pt x="0" y="61977"/>
                  </a:lnTo>
                  <a:lnTo>
                    <a:pt x="61977" y="0"/>
                  </a:lnTo>
                  <a:lnTo>
                    <a:pt x="123954" y="61977"/>
                  </a:lnTo>
                  <a:lnTo>
                    <a:pt x="61977" y="123964"/>
                  </a:lnTo>
                  <a:close/>
                </a:path>
              </a:pathLst>
            </a:custGeom>
            <a:solidFill>
              <a:srgbClr val="A2D79D">
                <a:alpha val="100000"/>
              </a:srgbClr>
            </a:solidFill>
            <a:ln w="5235" cap="flat" cmpd="sng">
              <a:solidFill>
                <a:srgbClr val="A2D79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 dirty="0"/>
            </a:p>
          </p:txBody>
        </p:sp>
        <p:sp>
          <p:nvSpPr>
            <p:cNvPr id="3095" name="object 6"/>
            <p:cNvSpPr/>
            <p:nvPr/>
          </p:nvSpPr>
          <p:spPr>
            <a:xfrm>
              <a:off x="434121" y="6638486"/>
              <a:ext cx="462480" cy="45719"/>
            </a:xfrm>
            <a:custGeom>
              <a:avLst/>
              <a:gdLst>
                <a:gd name="txL" fmla="*/ 0 w 12599035"/>
                <a:gd name="txT" fmla="*/ 0 h 46037"/>
                <a:gd name="txR" fmla="*/ 12599035 w 12599035"/>
                <a:gd name="txB" fmla="*/ 0 h 4603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599035" h="46037">
                  <a:moveTo>
                    <a:pt x="0" y="0"/>
                  </a:moveTo>
                  <a:lnTo>
                    <a:pt x="12598841" y="0"/>
                  </a:lnTo>
                </a:path>
              </a:pathLst>
            </a:custGeom>
            <a:noFill/>
            <a:ln w="10470" cap="flat" cmpd="sng">
              <a:solidFill>
                <a:srgbClr val="A2D79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 dirty="0"/>
            </a:p>
          </p:txBody>
        </p:sp>
        <p:sp>
          <p:nvSpPr>
            <p:cNvPr id="3096" name="object 7"/>
            <p:cNvSpPr/>
            <p:nvPr/>
          </p:nvSpPr>
          <p:spPr>
            <a:xfrm>
              <a:off x="850563" y="6600386"/>
              <a:ext cx="92075" cy="74613"/>
            </a:xfrm>
            <a:custGeom>
              <a:avLst/>
              <a:gdLst>
                <a:gd name="txL" fmla="*/ 0 w 151130"/>
                <a:gd name="txT" fmla="*/ 0 h 123825"/>
                <a:gd name="txR" fmla="*/ 151130 w 151130"/>
                <a:gd name="txB" fmla="*/ 123825 h 123825"/>
              </a:gdLst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151130" h="123825">
                  <a:moveTo>
                    <a:pt x="0" y="0"/>
                  </a:moveTo>
                  <a:lnTo>
                    <a:pt x="35841" y="61715"/>
                  </a:lnTo>
                  <a:lnTo>
                    <a:pt x="0" y="123451"/>
                  </a:lnTo>
                  <a:lnTo>
                    <a:pt x="151052" y="61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D79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 dirty="0"/>
            </a:p>
          </p:txBody>
        </p:sp>
      </p:grpSp>
      <p:grpSp>
        <p:nvGrpSpPr>
          <p:cNvPr id="3086" name="Группа 98"/>
          <p:cNvGrpSpPr/>
          <p:nvPr/>
        </p:nvGrpSpPr>
        <p:grpSpPr>
          <a:xfrm>
            <a:off x="4254500" y="6581775"/>
            <a:ext cx="577850" cy="84138"/>
            <a:chOff x="365898" y="6600386"/>
            <a:chExt cx="576740" cy="83819"/>
          </a:xfrm>
        </p:grpSpPr>
        <p:sp>
          <p:nvSpPr>
            <p:cNvPr id="3091" name="object 25"/>
            <p:cNvSpPr/>
            <p:nvPr/>
          </p:nvSpPr>
          <p:spPr>
            <a:xfrm>
              <a:off x="365898" y="6600386"/>
              <a:ext cx="74612" cy="76200"/>
            </a:xfrm>
            <a:custGeom>
              <a:avLst/>
              <a:gdLst>
                <a:gd name="txL" fmla="*/ 0 w 124460"/>
                <a:gd name="txT" fmla="*/ 0 h 124460"/>
                <a:gd name="txR" fmla="*/ 124460 w 124460"/>
                <a:gd name="txB" fmla="*/ 124460 h 124460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24460" h="124460">
                  <a:moveTo>
                    <a:pt x="61977" y="123964"/>
                  </a:moveTo>
                  <a:lnTo>
                    <a:pt x="0" y="61977"/>
                  </a:lnTo>
                  <a:lnTo>
                    <a:pt x="61977" y="0"/>
                  </a:lnTo>
                  <a:lnTo>
                    <a:pt x="123954" y="61977"/>
                  </a:lnTo>
                  <a:lnTo>
                    <a:pt x="61977" y="123964"/>
                  </a:lnTo>
                  <a:close/>
                </a:path>
              </a:pathLst>
            </a:custGeom>
            <a:solidFill>
              <a:srgbClr val="A2D79D">
                <a:alpha val="100000"/>
              </a:srgbClr>
            </a:solidFill>
            <a:ln w="5235" cap="flat" cmpd="sng">
              <a:solidFill>
                <a:srgbClr val="A2D79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 dirty="0"/>
            </a:p>
          </p:txBody>
        </p:sp>
        <p:sp>
          <p:nvSpPr>
            <p:cNvPr id="3092" name="object 6"/>
            <p:cNvSpPr/>
            <p:nvPr/>
          </p:nvSpPr>
          <p:spPr>
            <a:xfrm>
              <a:off x="434121" y="6638486"/>
              <a:ext cx="462480" cy="45719"/>
            </a:xfrm>
            <a:custGeom>
              <a:avLst/>
              <a:gdLst>
                <a:gd name="txL" fmla="*/ 0 w 12599035"/>
                <a:gd name="txT" fmla="*/ 0 h 46037"/>
                <a:gd name="txR" fmla="*/ 12599035 w 12599035"/>
                <a:gd name="txB" fmla="*/ 0 h 4603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599035" h="46037">
                  <a:moveTo>
                    <a:pt x="0" y="0"/>
                  </a:moveTo>
                  <a:lnTo>
                    <a:pt x="12598841" y="0"/>
                  </a:lnTo>
                </a:path>
              </a:pathLst>
            </a:custGeom>
            <a:noFill/>
            <a:ln w="10470" cap="flat" cmpd="sng">
              <a:solidFill>
                <a:srgbClr val="A2D79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 dirty="0"/>
            </a:p>
          </p:txBody>
        </p:sp>
        <p:sp>
          <p:nvSpPr>
            <p:cNvPr id="3093" name="object 7"/>
            <p:cNvSpPr/>
            <p:nvPr/>
          </p:nvSpPr>
          <p:spPr>
            <a:xfrm>
              <a:off x="850563" y="6600386"/>
              <a:ext cx="92075" cy="74613"/>
            </a:xfrm>
            <a:custGeom>
              <a:avLst/>
              <a:gdLst>
                <a:gd name="txL" fmla="*/ 0 w 151130"/>
                <a:gd name="txT" fmla="*/ 0 h 123825"/>
                <a:gd name="txR" fmla="*/ 151130 w 151130"/>
                <a:gd name="txB" fmla="*/ 123825 h 123825"/>
              </a:gdLst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151130" h="123825">
                  <a:moveTo>
                    <a:pt x="0" y="0"/>
                  </a:moveTo>
                  <a:lnTo>
                    <a:pt x="35841" y="61715"/>
                  </a:lnTo>
                  <a:lnTo>
                    <a:pt x="0" y="123451"/>
                  </a:lnTo>
                  <a:lnTo>
                    <a:pt x="151052" y="61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D79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6427" y="6018510"/>
            <a:ext cx="834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«Развитие культуры </a:t>
            </a:r>
            <a:r>
              <a:rPr lang="ru-RU" sz="1200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Маловишерского</a:t>
            </a:r>
            <a:r>
              <a:rPr lang="ru-RU" sz="12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муниципального района на 2021-2025 </a:t>
            </a:r>
            <a:r>
              <a:rPr lang="ru-RU" sz="12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годы</a:t>
            </a:r>
            <a:r>
              <a:rPr lang="ru-RU" sz="12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»</a:t>
            </a:r>
          </a:p>
          <a:p>
            <a:pPr algn="ctr"/>
            <a:r>
              <a:rPr lang="ru-RU" sz="12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подпрограмма </a:t>
            </a:r>
            <a:r>
              <a:rPr lang="ru-RU" sz="12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«Развитие туризма </a:t>
            </a:r>
            <a:r>
              <a:rPr lang="ru-RU" sz="12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в </a:t>
            </a:r>
            <a:r>
              <a:rPr lang="ru-RU" sz="1200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Маловишерском</a:t>
            </a:r>
            <a:r>
              <a:rPr lang="ru-RU" sz="12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муниципальном районе» </a:t>
            </a:r>
            <a:endParaRPr lang="ru-RU" sz="1200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8320" y="1758230"/>
            <a:ext cx="1262602" cy="168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62687" y="4072270"/>
            <a:ext cx="1193868" cy="159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28602" y="3626979"/>
            <a:ext cx="3353372" cy="25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528602" y="1025315"/>
            <a:ext cx="3353372" cy="255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1008" y="4396337"/>
            <a:ext cx="23901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* С </a:t>
            </a:r>
            <a:r>
              <a:rPr lang="ru-RU" sz="105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1 марта 2024 </a:t>
            </a:r>
            <a:r>
              <a:rPr lang="ru-RU" sz="105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года</a:t>
            </a:r>
          </a:p>
          <a:p>
            <a:r>
              <a:rPr lang="ru-RU" sz="105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ru-RU" sz="105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полномочия по туризму в комитете </a:t>
            </a:r>
            <a:r>
              <a:rPr lang="ru-RU" sz="105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экономики и </a:t>
            </a:r>
            <a:r>
              <a:rPr lang="ru-RU" sz="105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сельского хозяйства </a:t>
            </a:r>
            <a:r>
              <a:rPr lang="ru-RU" sz="105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Администрации </a:t>
            </a:r>
            <a:r>
              <a:rPr lang="ru-RU" sz="105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муниципального </a:t>
            </a:r>
            <a:r>
              <a:rPr lang="ru-RU" sz="105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района</a:t>
            </a:r>
            <a:endParaRPr lang="ru-RU" sz="1050" dirty="0">
              <a:solidFill>
                <a:srgbClr val="1F4E79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 bwMode="auto">
          <a:xfrm>
            <a:off x="377714" y="773315"/>
            <a:ext cx="252000" cy="252000"/>
            <a:chOff x="198438" y="2533650"/>
            <a:chExt cx="560387" cy="560388"/>
          </a:xfrm>
          <a:solidFill>
            <a:srgbClr val="A2D79D"/>
          </a:solidFill>
        </p:grpSpPr>
        <p:sp>
          <p:nvSpPr>
            <p:cNvPr id="31" name="object 66"/>
            <p:cNvSpPr/>
            <p:nvPr/>
          </p:nvSpPr>
          <p:spPr>
            <a:xfrm>
              <a:off x="368300" y="2660650"/>
              <a:ext cx="153988" cy="306388"/>
            </a:xfrm>
            <a:custGeom>
              <a:avLst/>
              <a:gdLst/>
              <a:ahLst/>
              <a:cxnLst/>
              <a:rect l="l" t="t" r="r" b="b"/>
              <a:pathLst>
                <a:path w="153670" h="307340">
                  <a:moveTo>
                    <a:pt x="0" y="0"/>
                  </a:moveTo>
                  <a:lnTo>
                    <a:pt x="0" y="306744"/>
                  </a:lnTo>
                  <a:lnTo>
                    <a:pt x="153367" y="15336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  <p:sp>
          <p:nvSpPr>
            <p:cNvPr id="32" name="object 67"/>
            <p:cNvSpPr/>
            <p:nvPr/>
          </p:nvSpPr>
          <p:spPr>
            <a:xfrm>
              <a:off x="473075" y="2671763"/>
              <a:ext cx="177800" cy="282575"/>
            </a:xfrm>
            <a:custGeom>
              <a:avLst/>
              <a:gdLst/>
              <a:ahLst/>
              <a:cxnLst/>
              <a:rect l="l" t="t" r="r" b="b"/>
              <a:pathLst>
                <a:path w="178434" h="282575">
                  <a:moveTo>
                    <a:pt x="31873" y="0"/>
                  </a:moveTo>
                  <a:lnTo>
                    <a:pt x="0" y="31883"/>
                  </a:lnTo>
                  <a:lnTo>
                    <a:pt x="114363" y="146246"/>
                  </a:lnTo>
                  <a:lnTo>
                    <a:pt x="10114" y="250494"/>
                  </a:lnTo>
                  <a:lnTo>
                    <a:pt x="41998" y="282378"/>
                  </a:lnTo>
                  <a:lnTo>
                    <a:pt x="178120" y="146246"/>
                  </a:lnTo>
                  <a:lnTo>
                    <a:pt x="31873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  <p:sp>
          <p:nvSpPr>
            <p:cNvPr id="33" name="object 68"/>
            <p:cNvSpPr/>
            <p:nvPr/>
          </p:nvSpPr>
          <p:spPr>
            <a:xfrm>
              <a:off x="198438" y="2533650"/>
              <a:ext cx="560387" cy="560388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280452" y="0"/>
                  </a:moveTo>
                  <a:lnTo>
                    <a:pt x="235020" y="3677"/>
                  </a:lnTo>
                  <a:lnTo>
                    <a:pt x="191901" y="14322"/>
                  </a:lnTo>
                  <a:lnTo>
                    <a:pt x="151676" y="31352"/>
                  </a:lnTo>
                  <a:lnTo>
                    <a:pt x="114926" y="54185"/>
                  </a:lnTo>
                  <a:lnTo>
                    <a:pt x="82234" y="82239"/>
                  </a:lnTo>
                  <a:lnTo>
                    <a:pt x="54181" y="114933"/>
                  </a:lnTo>
                  <a:lnTo>
                    <a:pt x="31349" y="151684"/>
                  </a:lnTo>
                  <a:lnTo>
                    <a:pt x="14321" y="191911"/>
                  </a:lnTo>
                  <a:lnTo>
                    <a:pt x="3677" y="235031"/>
                  </a:lnTo>
                  <a:lnTo>
                    <a:pt x="0" y="280462"/>
                  </a:lnTo>
                  <a:lnTo>
                    <a:pt x="931" y="303431"/>
                  </a:lnTo>
                  <a:lnTo>
                    <a:pt x="8164" y="347779"/>
                  </a:lnTo>
                  <a:lnTo>
                    <a:pt x="22073" y="389525"/>
                  </a:lnTo>
                  <a:lnTo>
                    <a:pt x="42076" y="428087"/>
                  </a:lnTo>
                  <a:lnTo>
                    <a:pt x="67591" y="462882"/>
                  </a:lnTo>
                  <a:lnTo>
                    <a:pt x="98036" y="493329"/>
                  </a:lnTo>
                  <a:lnTo>
                    <a:pt x="132830" y="518845"/>
                  </a:lnTo>
                  <a:lnTo>
                    <a:pt x="171390" y="538849"/>
                  </a:lnTo>
                  <a:lnTo>
                    <a:pt x="213135" y="552759"/>
                  </a:lnTo>
                  <a:lnTo>
                    <a:pt x="257483" y="559993"/>
                  </a:lnTo>
                  <a:lnTo>
                    <a:pt x="280452" y="560925"/>
                  </a:lnTo>
                  <a:lnTo>
                    <a:pt x="303421" y="559993"/>
                  </a:lnTo>
                  <a:lnTo>
                    <a:pt x="347771" y="552759"/>
                  </a:lnTo>
                  <a:lnTo>
                    <a:pt x="389517" y="538849"/>
                  </a:lnTo>
                  <a:lnTo>
                    <a:pt x="428078" y="518845"/>
                  </a:lnTo>
                  <a:lnTo>
                    <a:pt x="432527" y="515837"/>
                  </a:lnTo>
                  <a:lnTo>
                    <a:pt x="280452" y="515837"/>
                  </a:lnTo>
                  <a:lnTo>
                    <a:pt x="261175" y="515055"/>
                  </a:lnTo>
                  <a:lnTo>
                    <a:pt x="206135" y="503818"/>
                  </a:lnTo>
                  <a:lnTo>
                    <a:pt x="156558" y="480523"/>
                  </a:lnTo>
                  <a:lnTo>
                    <a:pt x="114094" y="446820"/>
                  </a:lnTo>
                  <a:lnTo>
                    <a:pt x="80391" y="404356"/>
                  </a:lnTo>
                  <a:lnTo>
                    <a:pt x="57096" y="354779"/>
                  </a:lnTo>
                  <a:lnTo>
                    <a:pt x="45858" y="299738"/>
                  </a:lnTo>
                  <a:lnTo>
                    <a:pt x="45077" y="280462"/>
                  </a:lnTo>
                  <a:lnTo>
                    <a:pt x="45858" y="261186"/>
                  </a:lnTo>
                  <a:lnTo>
                    <a:pt x="57096" y="206146"/>
                  </a:lnTo>
                  <a:lnTo>
                    <a:pt x="80391" y="156572"/>
                  </a:lnTo>
                  <a:lnTo>
                    <a:pt x="114094" y="114110"/>
                  </a:lnTo>
                  <a:lnTo>
                    <a:pt x="156558" y="80409"/>
                  </a:lnTo>
                  <a:lnTo>
                    <a:pt x="206135" y="57116"/>
                  </a:lnTo>
                  <a:lnTo>
                    <a:pt x="261175" y="45879"/>
                  </a:lnTo>
                  <a:lnTo>
                    <a:pt x="280452" y="45098"/>
                  </a:lnTo>
                  <a:lnTo>
                    <a:pt x="432542" y="45098"/>
                  </a:lnTo>
                  <a:lnTo>
                    <a:pt x="428078" y="42079"/>
                  </a:lnTo>
                  <a:lnTo>
                    <a:pt x="389517" y="22075"/>
                  </a:lnTo>
                  <a:lnTo>
                    <a:pt x="347771" y="8165"/>
                  </a:lnTo>
                  <a:lnTo>
                    <a:pt x="303421" y="931"/>
                  </a:lnTo>
                  <a:lnTo>
                    <a:pt x="280452" y="0"/>
                  </a:lnTo>
                  <a:close/>
                </a:path>
                <a:path w="561340" h="561340">
                  <a:moveTo>
                    <a:pt x="432542" y="45098"/>
                  </a:moveTo>
                  <a:lnTo>
                    <a:pt x="280452" y="45098"/>
                  </a:lnTo>
                  <a:lnTo>
                    <a:pt x="299728" y="45879"/>
                  </a:lnTo>
                  <a:lnTo>
                    <a:pt x="318580" y="48184"/>
                  </a:lnTo>
                  <a:lnTo>
                    <a:pt x="371981" y="63622"/>
                  </a:lnTo>
                  <a:lnTo>
                    <a:pt x="419368" y="90567"/>
                  </a:lnTo>
                  <a:lnTo>
                    <a:pt x="459092" y="127372"/>
                  </a:lnTo>
                  <a:lnTo>
                    <a:pt x="489507" y="172388"/>
                  </a:lnTo>
                  <a:lnTo>
                    <a:pt x="508964" y="223967"/>
                  </a:lnTo>
                  <a:lnTo>
                    <a:pt x="515816" y="280462"/>
                  </a:lnTo>
                  <a:lnTo>
                    <a:pt x="515035" y="299738"/>
                  </a:lnTo>
                  <a:lnTo>
                    <a:pt x="503798" y="354779"/>
                  </a:lnTo>
                  <a:lnTo>
                    <a:pt x="480505" y="404356"/>
                  </a:lnTo>
                  <a:lnTo>
                    <a:pt x="446804" y="446820"/>
                  </a:lnTo>
                  <a:lnTo>
                    <a:pt x="404342" y="480523"/>
                  </a:lnTo>
                  <a:lnTo>
                    <a:pt x="354768" y="503818"/>
                  </a:lnTo>
                  <a:lnTo>
                    <a:pt x="299728" y="515055"/>
                  </a:lnTo>
                  <a:lnTo>
                    <a:pt x="280452" y="515837"/>
                  </a:lnTo>
                  <a:lnTo>
                    <a:pt x="432527" y="515837"/>
                  </a:lnTo>
                  <a:lnTo>
                    <a:pt x="478673" y="478685"/>
                  </a:lnTo>
                  <a:lnTo>
                    <a:pt x="506725" y="445991"/>
                  </a:lnTo>
                  <a:lnTo>
                    <a:pt x="529556" y="409240"/>
                  </a:lnTo>
                  <a:lnTo>
                    <a:pt x="546584" y="369014"/>
                  </a:lnTo>
                  <a:lnTo>
                    <a:pt x="557227" y="325894"/>
                  </a:lnTo>
                  <a:lnTo>
                    <a:pt x="560904" y="280462"/>
                  </a:lnTo>
                  <a:lnTo>
                    <a:pt x="559973" y="257494"/>
                  </a:lnTo>
                  <a:lnTo>
                    <a:pt x="552740" y="213145"/>
                  </a:lnTo>
                  <a:lnTo>
                    <a:pt x="538832" y="171399"/>
                  </a:lnTo>
                  <a:lnTo>
                    <a:pt x="518830" y="132838"/>
                  </a:lnTo>
                  <a:lnTo>
                    <a:pt x="493316" y="98042"/>
                  </a:lnTo>
                  <a:lnTo>
                    <a:pt x="462871" y="67596"/>
                  </a:lnTo>
                  <a:lnTo>
                    <a:pt x="445982" y="54185"/>
                  </a:lnTo>
                  <a:lnTo>
                    <a:pt x="432542" y="45098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2640035" y="4072270"/>
            <a:ext cx="337844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Шалагина</a:t>
            </a:r>
            <a:r>
              <a:rPr lang="ru-RU" alt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Татьяна Викторовна</a:t>
            </a: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,</a:t>
            </a:r>
          </a:p>
          <a:p>
            <a:pPr algn="ctr"/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Председатель комитета экономики и сельского хозяйства администрации муниципального района</a:t>
            </a:r>
          </a:p>
          <a:p>
            <a:pPr algn="ctr"/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Контактный телефон: </a:t>
            </a:r>
          </a:p>
          <a:p>
            <a:pPr algn="ctr"/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+7 (81660) 31-580</a:t>
            </a:r>
          </a:p>
          <a:p>
            <a:pPr algn="ctr"/>
            <a:r>
              <a:rPr lang="en-US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e-mail</a:t>
            </a: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: </a:t>
            </a:r>
            <a:r>
              <a:rPr lang="en-US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komitet.eck@yandex.ru</a:t>
            </a:r>
            <a:endParaRPr lang="ru-RU" altLang="ru-RU" sz="1400" dirty="0" smtClean="0">
              <a:solidFill>
                <a:srgbClr val="1F4E79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10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2575" y="461963"/>
            <a:ext cx="11158538" cy="228600"/>
          </a:xfrm>
        </p:spPr>
        <p:txBody>
          <a:bodyPr vert="horz" wrap="square" lIns="91440" tIns="45720" rIns="91440" bIns="45720" anchor="ctr" anchorCtr="0"/>
          <a:lstStyle/>
          <a:p>
            <a:r>
              <a:rPr lang="ru-RU" altLang="ru-RU" sz="1800" dirty="0">
                <a:latin typeface="Helvetica" pitchFamily="34" charset="0"/>
              </a:rPr>
              <a:t>МИНИСТЕРСТВО ИНВЕСТИЦИОННОЙ ПОЛИТИКИ НОВГОРОДСКОЙ ОБЛАСТИ</a:t>
            </a:r>
            <a:br>
              <a:rPr lang="ru-RU" altLang="ru-RU" sz="1800" dirty="0">
                <a:latin typeface="Helvetica" pitchFamily="34" charset="0"/>
              </a:rPr>
            </a:br>
            <a:r>
              <a:rPr lang="ru-RU" altLang="ru-RU" sz="1800" dirty="0">
                <a:latin typeface="Helvetica" pitchFamily="34" charset="0"/>
              </a:rPr>
              <a:t>ДЕПАРТАМЕНТ ТУРИЗМА</a:t>
            </a:r>
            <a:r>
              <a:rPr lang="ru-RU" sz="1800" dirty="0">
                <a:latin typeface="Helvetica" pitchFamily="34" charset="0"/>
              </a:rPr>
              <a:t/>
            </a:r>
            <a:br>
              <a:rPr lang="ru-RU" sz="1800" dirty="0">
                <a:latin typeface="Helvetica" pitchFamily="34" charset="0"/>
              </a:rPr>
            </a:br>
            <a:endParaRPr lang="ru-RU" altLang="ru-RU" sz="1800" dirty="0">
              <a:latin typeface="Helvetica" pitchFamily="34" charset="0"/>
            </a:endParaRPr>
          </a:p>
        </p:txBody>
      </p:sp>
      <p:sp>
        <p:nvSpPr>
          <p:cNvPr id="4099" name="Заголовок 1"/>
          <p:cNvSpPr txBox="1"/>
          <p:nvPr/>
        </p:nvSpPr>
        <p:spPr>
          <a:xfrm>
            <a:off x="11617325" y="261938"/>
            <a:ext cx="292100" cy="228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004E90"/>
                </a:solidFill>
                <a:latin typeface="Helvetica" pitchFamily="34" charset="0"/>
              </a:rPr>
              <a:t>3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5763" y="690563"/>
            <a:ext cx="11523663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5"/>
          <p:cNvSpPr txBox="1">
            <a:spLocks noChangeArrowheads="1"/>
          </p:cNvSpPr>
          <p:nvPr/>
        </p:nvSpPr>
        <p:spPr bwMode="auto">
          <a:xfrm>
            <a:off x="385763" y="766763"/>
            <a:ext cx="4583113" cy="25241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0470">
            <a:solidFill>
              <a:srgbClr val="004E91"/>
            </a:solidFill>
            <a:miter lim="800000"/>
          </a:ln>
        </p:spPr>
        <p:txBody>
          <a:bodyPr lIns="0" tIns="0" rIns="0" bIns="0">
            <a:spAutoFit/>
          </a:bodyPr>
          <a:lstStyle/>
          <a:p>
            <a:pPr marL="127000" defTabSz="554355"/>
            <a:r>
              <a:rPr lang="ru-RU" altLang="ru-RU" sz="16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+mn-ea"/>
              </a:rPr>
              <a:t>Описание туристских ресурсов района:</a:t>
            </a:r>
            <a:endParaRPr lang="ru-RU" altLang="ru-RU" sz="1600" b="1" dirty="0">
              <a:solidFill>
                <a:srgbClr val="FFFFFF"/>
              </a:solidFill>
              <a:latin typeface="Helvetica" pitchFamily="34" charset="0"/>
              <a:ea typeface="Helvetica" pitchFamily="34" charset="0"/>
            </a:endParaRPr>
          </a:p>
        </p:txBody>
      </p:sp>
      <p:sp>
        <p:nvSpPr>
          <p:cNvPr id="4103" name="Прямоугольник 9"/>
          <p:cNvSpPr/>
          <p:nvPr/>
        </p:nvSpPr>
        <p:spPr>
          <a:xfrm>
            <a:off x="879986" y="1030362"/>
            <a:ext cx="339332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9525"/>
            <a:r>
              <a:rPr lang="ru-RU" altLang="ru-RU" sz="1600" b="1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Транспортная доступность</a:t>
            </a:r>
            <a:endParaRPr lang="ru-RU" altLang="ru-RU" sz="1600" b="1" dirty="0">
              <a:solidFill>
                <a:srgbClr val="1F4E79"/>
              </a:solidFill>
              <a:latin typeface="Helvetica" pitchFamily="34" charset="0"/>
              <a:ea typeface="Helvetica" pitchFamily="34" charset="0"/>
            </a:endParaRPr>
          </a:p>
        </p:txBody>
      </p:sp>
      <p:sp>
        <p:nvSpPr>
          <p:cNvPr id="4104" name="object 23"/>
          <p:cNvSpPr txBox="1"/>
          <p:nvPr/>
        </p:nvSpPr>
        <p:spPr>
          <a:xfrm>
            <a:off x="971129" y="1364395"/>
            <a:ext cx="4612375" cy="1723549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4E9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marL="108000"/>
            <a:r>
              <a:rPr lang="ru-RU" altLang="ru-RU" sz="1400" b="1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Автомобильное сообщение</a:t>
            </a:r>
            <a:endParaRPr lang="ru-RU" altLang="en-US" sz="1600" dirty="0">
              <a:latin typeface="Helvetica" pitchFamily="34" charset="0"/>
              <a:cs typeface="Helvetica" pitchFamily="34" charset="0"/>
              <a:sym typeface="+mn-ea"/>
            </a:endParaRPr>
          </a:p>
          <a:p>
            <a:pPr marL="108000"/>
            <a:r>
              <a:rPr lang="ru-RU" altLang="en-US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Великий Новгород – </a:t>
            </a:r>
            <a:r>
              <a:rPr lang="ru-RU" altLang="en-US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90 </a:t>
            </a:r>
            <a:r>
              <a:rPr lang="ru-RU" altLang="en-US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км (</a:t>
            </a:r>
            <a:r>
              <a:rPr lang="ru-RU" altLang="en-US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М10)</a:t>
            </a:r>
            <a:endParaRPr lang="ru-RU" altLang="en-US" sz="1400" dirty="0">
              <a:solidFill>
                <a:srgbClr val="1F4E79"/>
              </a:solidFill>
              <a:latin typeface="Helvetica" pitchFamily="34" charset="0"/>
              <a:cs typeface="Helvetica" pitchFamily="34" charset="0"/>
            </a:endParaRPr>
          </a:p>
          <a:p>
            <a:pPr marL="108000"/>
            <a:r>
              <a:rPr lang="ru-RU" altLang="en-US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Санкт-Петербург – </a:t>
            </a:r>
            <a:r>
              <a:rPr lang="ru-RU" altLang="en-US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162 </a:t>
            </a:r>
            <a:r>
              <a:rPr lang="ru-RU" altLang="en-US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км (М10)(М11)</a:t>
            </a:r>
            <a:endParaRPr lang="ru-RU" altLang="en-US" sz="1400" dirty="0">
              <a:solidFill>
                <a:srgbClr val="1F4E79"/>
              </a:solidFill>
              <a:latin typeface="Helvetica" pitchFamily="34" charset="0"/>
              <a:cs typeface="Helvetica" pitchFamily="34" charset="0"/>
            </a:endParaRPr>
          </a:p>
          <a:p>
            <a:pPr marL="108000">
              <a:lnSpc>
                <a:spcPts val="1680"/>
              </a:lnSpc>
            </a:pPr>
            <a:r>
              <a:rPr lang="ru-RU" altLang="en-US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Москва – </a:t>
            </a:r>
            <a:r>
              <a:rPr lang="ru-RU" altLang="en-US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449 </a:t>
            </a:r>
            <a:r>
              <a:rPr lang="ru-RU" altLang="en-US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км (М10)(</a:t>
            </a:r>
            <a:r>
              <a:rPr lang="ru-RU" altLang="en-US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М11)</a:t>
            </a:r>
            <a:endParaRPr lang="ru-RU" altLang="ru-RU" sz="1400" b="1" dirty="0" smtClean="0">
              <a:solidFill>
                <a:srgbClr val="1F4E79"/>
              </a:solidFill>
              <a:latin typeface="Helvetica" pitchFamily="34" charset="0"/>
              <a:cs typeface="Helvetica" pitchFamily="34" charset="0"/>
              <a:sym typeface="+mn-ea"/>
            </a:endParaRPr>
          </a:p>
          <a:p>
            <a:pPr marL="108000">
              <a:lnSpc>
                <a:spcPts val="1680"/>
              </a:lnSpc>
            </a:pPr>
            <a:r>
              <a:rPr lang="ru-RU" alt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Ж/Д сообщение</a:t>
            </a:r>
          </a:p>
          <a:p>
            <a:pPr marL="108000"/>
            <a:r>
              <a:rPr lang="ru-RU" altLang="ru-RU" sz="1400" b="1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Железнодорожная станция </a:t>
            </a:r>
            <a:r>
              <a:rPr lang="ru-RU" alt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Малая Вишера</a:t>
            </a:r>
            <a:endParaRPr lang="ru-RU" altLang="ru-RU" sz="1400" b="1" dirty="0">
              <a:solidFill>
                <a:srgbClr val="1F4E79"/>
              </a:solidFill>
              <a:latin typeface="Helvetica" pitchFamily="34" charset="0"/>
              <a:cs typeface="Helvetica" pitchFamily="34" charset="0"/>
              <a:sym typeface="+mn-ea"/>
            </a:endParaRPr>
          </a:p>
          <a:p>
            <a:pPr marL="108000"/>
            <a:r>
              <a:rPr lang="ru-RU" altLang="en-US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Санкт- Петербург  </a:t>
            </a:r>
            <a:r>
              <a:rPr lang="ru-RU" altLang="en-US" sz="1400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– </a:t>
            </a:r>
            <a:r>
              <a:rPr lang="ru-RU" altLang="en-US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ежедневно</a:t>
            </a:r>
            <a:endParaRPr lang="ru-RU" altLang="en-US" sz="1400" dirty="0">
              <a:solidFill>
                <a:srgbClr val="1F4E79"/>
              </a:solidFill>
              <a:latin typeface="Helvetica" pitchFamily="34" charset="0"/>
              <a:cs typeface="Helvetica" pitchFamily="34" charset="0"/>
              <a:sym typeface="+mn-ea"/>
            </a:endParaRPr>
          </a:p>
          <a:p>
            <a:pPr marL="108000"/>
            <a:r>
              <a:rPr lang="ru-RU" altLang="en-US" sz="140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Москва </a:t>
            </a:r>
            <a:r>
              <a:rPr lang="ru-RU" altLang="en-US" sz="140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  <a:sym typeface="+mn-ea"/>
              </a:rPr>
              <a:t>- ежедневно</a:t>
            </a:r>
            <a:endParaRPr lang="ru-RU" altLang="en-US" sz="1400" dirty="0">
              <a:solidFill>
                <a:srgbClr val="1F4E79"/>
              </a:solidFill>
              <a:latin typeface="Helvetica" pitchFamily="34" charset="0"/>
              <a:cs typeface="Helvetica" pitchFamily="34" charset="0"/>
              <a:sym typeface="+mn-ea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319599" y="1088722"/>
            <a:ext cx="560387" cy="560388"/>
            <a:chOff x="198438" y="2533650"/>
            <a:chExt cx="560387" cy="560388"/>
          </a:xfrm>
          <a:solidFill>
            <a:srgbClr val="F0A355"/>
          </a:solidFill>
        </p:grpSpPr>
        <p:sp>
          <p:nvSpPr>
            <p:cNvPr id="36" name="object 66"/>
            <p:cNvSpPr/>
            <p:nvPr/>
          </p:nvSpPr>
          <p:spPr>
            <a:xfrm>
              <a:off x="368300" y="2660650"/>
              <a:ext cx="153988" cy="306388"/>
            </a:xfrm>
            <a:custGeom>
              <a:avLst/>
              <a:gdLst/>
              <a:ahLst/>
              <a:cxnLst/>
              <a:rect l="l" t="t" r="r" b="b"/>
              <a:pathLst>
                <a:path w="153670" h="307340">
                  <a:moveTo>
                    <a:pt x="0" y="0"/>
                  </a:moveTo>
                  <a:lnTo>
                    <a:pt x="0" y="306744"/>
                  </a:lnTo>
                  <a:lnTo>
                    <a:pt x="153367" y="15336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  <p:sp>
          <p:nvSpPr>
            <p:cNvPr id="37" name="object 67"/>
            <p:cNvSpPr/>
            <p:nvPr/>
          </p:nvSpPr>
          <p:spPr>
            <a:xfrm>
              <a:off x="473075" y="2671763"/>
              <a:ext cx="177800" cy="282575"/>
            </a:xfrm>
            <a:custGeom>
              <a:avLst/>
              <a:gdLst/>
              <a:ahLst/>
              <a:cxnLst/>
              <a:rect l="l" t="t" r="r" b="b"/>
              <a:pathLst>
                <a:path w="178434" h="282575">
                  <a:moveTo>
                    <a:pt x="31873" y="0"/>
                  </a:moveTo>
                  <a:lnTo>
                    <a:pt x="0" y="31883"/>
                  </a:lnTo>
                  <a:lnTo>
                    <a:pt x="114363" y="146246"/>
                  </a:lnTo>
                  <a:lnTo>
                    <a:pt x="10114" y="250494"/>
                  </a:lnTo>
                  <a:lnTo>
                    <a:pt x="41998" y="282378"/>
                  </a:lnTo>
                  <a:lnTo>
                    <a:pt x="178120" y="146246"/>
                  </a:lnTo>
                  <a:lnTo>
                    <a:pt x="31873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  <p:sp>
          <p:nvSpPr>
            <p:cNvPr id="38" name="object 68"/>
            <p:cNvSpPr/>
            <p:nvPr/>
          </p:nvSpPr>
          <p:spPr>
            <a:xfrm>
              <a:off x="198438" y="2533650"/>
              <a:ext cx="560387" cy="560388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280452" y="0"/>
                  </a:moveTo>
                  <a:lnTo>
                    <a:pt x="235020" y="3677"/>
                  </a:lnTo>
                  <a:lnTo>
                    <a:pt x="191901" y="14322"/>
                  </a:lnTo>
                  <a:lnTo>
                    <a:pt x="151676" y="31352"/>
                  </a:lnTo>
                  <a:lnTo>
                    <a:pt x="114926" y="54185"/>
                  </a:lnTo>
                  <a:lnTo>
                    <a:pt x="82234" y="82239"/>
                  </a:lnTo>
                  <a:lnTo>
                    <a:pt x="54181" y="114933"/>
                  </a:lnTo>
                  <a:lnTo>
                    <a:pt x="31349" y="151684"/>
                  </a:lnTo>
                  <a:lnTo>
                    <a:pt x="14321" y="191911"/>
                  </a:lnTo>
                  <a:lnTo>
                    <a:pt x="3677" y="235031"/>
                  </a:lnTo>
                  <a:lnTo>
                    <a:pt x="0" y="280462"/>
                  </a:lnTo>
                  <a:lnTo>
                    <a:pt x="931" y="303431"/>
                  </a:lnTo>
                  <a:lnTo>
                    <a:pt x="8164" y="347779"/>
                  </a:lnTo>
                  <a:lnTo>
                    <a:pt x="22073" y="389525"/>
                  </a:lnTo>
                  <a:lnTo>
                    <a:pt x="42076" y="428087"/>
                  </a:lnTo>
                  <a:lnTo>
                    <a:pt x="67591" y="462882"/>
                  </a:lnTo>
                  <a:lnTo>
                    <a:pt x="98036" y="493329"/>
                  </a:lnTo>
                  <a:lnTo>
                    <a:pt x="132830" y="518845"/>
                  </a:lnTo>
                  <a:lnTo>
                    <a:pt x="171390" y="538849"/>
                  </a:lnTo>
                  <a:lnTo>
                    <a:pt x="213135" y="552759"/>
                  </a:lnTo>
                  <a:lnTo>
                    <a:pt x="257483" y="559993"/>
                  </a:lnTo>
                  <a:lnTo>
                    <a:pt x="280452" y="560925"/>
                  </a:lnTo>
                  <a:lnTo>
                    <a:pt x="303421" y="559993"/>
                  </a:lnTo>
                  <a:lnTo>
                    <a:pt x="347771" y="552759"/>
                  </a:lnTo>
                  <a:lnTo>
                    <a:pt x="389517" y="538849"/>
                  </a:lnTo>
                  <a:lnTo>
                    <a:pt x="428078" y="518845"/>
                  </a:lnTo>
                  <a:lnTo>
                    <a:pt x="432527" y="515837"/>
                  </a:lnTo>
                  <a:lnTo>
                    <a:pt x="280452" y="515837"/>
                  </a:lnTo>
                  <a:lnTo>
                    <a:pt x="261175" y="515055"/>
                  </a:lnTo>
                  <a:lnTo>
                    <a:pt x="206135" y="503818"/>
                  </a:lnTo>
                  <a:lnTo>
                    <a:pt x="156558" y="480523"/>
                  </a:lnTo>
                  <a:lnTo>
                    <a:pt x="114094" y="446820"/>
                  </a:lnTo>
                  <a:lnTo>
                    <a:pt x="80391" y="404356"/>
                  </a:lnTo>
                  <a:lnTo>
                    <a:pt x="57096" y="354779"/>
                  </a:lnTo>
                  <a:lnTo>
                    <a:pt x="45858" y="299738"/>
                  </a:lnTo>
                  <a:lnTo>
                    <a:pt x="45077" y="280462"/>
                  </a:lnTo>
                  <a:lnTo>
                    <a:pt x="45858" y="261186"/>
                  </a:lnTo>
                  <a:lnTo>
                    <a:pt x="57096" y="206146"/>
                  </a:lnTo>
                  <a:lnTo>
                    <a:pt x="80391" y="156572"/>
                  </a:lnTo>
                  <a:lnTo>
                    <a:pt x="114094" y="114110"/>
                  </a:lnTo>
                  <a:lnTo>
                    <a:pt x="156558" y="80409"/>
                  </a:lnTo>
                  <a:lnTo>
                    <a:pt x="206135" y="57116"/>
                  </a:lnTo>
                  <a:lnTo>
                    <a:pt x="261175" y="45879"/>
                  </a:lnTo>
                  <a:lnTo>
                    <a:pt x="280452" y="45098"/>
                  </a:lnTo>
                  <a:lnTo>
                    <a:pt x="432542" y="45098"/>
                  </a:lnTo>
                  <a:lnTo>
                    <a:pt x="428078" y="42079"/>
                  </a:lnTo>
                  <a:lnTo>
                    <a:pt x="389517" y="22075"/>
                  </a:lnTo>
                  <a:lnTo>
                    <a:pt x="347771" y="8165"/>
                  </a:lnTo>
                  <a:lnTo>
                    <a:pt x="303421" y="931"/>
                  </a:lnTo>
                  <a:lnTo>
                    <a:pt x="280452" y="0"/>
                  </a:lnTo>
                  <a:close/>
                </a:path>
                <a:path w="561340" h="561340">
                  <a:moveTo>
                    <a:pt x="432542" y="45098"/>
                  </a:moveTo>
                  <a:lnTo>
                    <a:pt x="280452" y="45098"/>
                  </a:lnTo>
                  <a:lnTo>
                    <a:pt x="299728" y="45879"/>
                  </a:lnTo>
                  <a:lnTo>
                    <a:pt x="318580" y="48184"/>
                  </a:lnTo>
                  <a:lnTo>
                    <a:pt x="371981" y="63622"/>
                  </a:lnTo>
                  <a:lnTo>
                    <a:pt x="419368" y="90567"/>
                  </a:lnTo>
                  <a:lnTo>
                    <a:pt x="459092" y="127372"/>
                  </a:lnTo>
                  <a:lnTo>
                    <a:pt x="489507" y="172388"/>
                  </a:lnTo>
                  <a:lnTo>
                    <a:pt x="508964" y="223967"/>
                  </a:lnTo>
                  <a:lnTo>
                    <a:pt x="515816" y="280462"/>
                  </a:lnTo>
                  <a:lnTo>
                    <a:pt x="515035" y="299738"/>
                  </a:lnTo>
                  <a:lnTo>
                    <a:pt x="503798" y="354779"/>
                  </a:lnTo>
                  <a:lnTo>
                    <a:pt x="480505" y="404356"/>
                  </a:lnTo>
                  <a:lnTo>
                    <a:pt x="446804" y="446820"/>
                  </a:lnTo>
                  <a:lnTo>
                    <a:pt x="404342" y="480523"/>
                  </a:lnTo>
                  <a:lnTo>
                    <a:pt x="354768" y="503818"/>
                  </a:lnTo>
                  <a:lnTo>
                    <a:pt x="299728" y="515055"/>
                  </a:lnTo>
                  <a:lnTo>
                    <a:pt x="280452" y="515837"/>
                  </a:lnTo>
                  <a:lnTo>
                    <a:pt x="432527" y="515837"/>
                  </a:lnTo>
                  <a:lnTo>
                    <a:pt x="478673" y="478685"/>
                  </a:lnTo>
                  <a:lnTo>
                    <a:pt x="506725" y="445991"/>
                  </a:lnTo>
                  <a:lnTo>
                    <a:pt x="529556" y="409240"/>
                  </a:lnTo>
                  <a:lnTo>
                    <a:pt x="546584" y="369014"/>
                  </a:lnTo>
                  <a:lnTo>
                    <a:pt x="557227" y="325894"/>
                  </a:lnTo>
                  <a:lnTo>
                    <a:pt x="560904" y="280462"/>
                  </a:lnTo>
                  <a:lnTo>
                    <a:pt x="559973" y="257494"/>
                  </a:lnTo>
                  <a:lnTo>
                    <a:pt x="552740" y="213145"/>
                  </a:lnTo>
                  <a:lnTo>
                    <a:pt x="538832" y="171399"/>
                  </a:lnTo>
                  <a:lnTo>
                    <a:pt x="518830" y="132838"/>
                  </a:lnTo>
                  <a:lnTo>
                    <a:pt x="493316" y="98042"/>
                  </a:lnTo>
                  <a:lnTo>
                    <a:pt x="462871" y="67596"/>
                  </a:lnTo>
                  <a:lnTo>
                    <a:pt x="445982" y="54185"/>
                  </a:lnTo>
                  <a:lnTo>
                    <a:pt x="432542" y="45098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</p:grpSp>
      <p:grpSp>
        <p:nvGrpSpPr>
          <p:cNvPr id="3" name="Группа 1"/>
          <p:cNvGrpSpPr/>
          <p:nvPr/>
        </p:nvGrpSpPr>
        <p:grpSpPr bwMode="auto">
          <a:xfrm>
            <a:off x="347380" y="3087944"/>
            <a:ext cx="560387" cy="560388"/>
            <a:chOff x="198438" y="2533650"/>
            <a:chExt cx="560387" cy="560388"/>
          </a:xfrm>
          <a:solidFill>
            <a:srgbClr val="F0A355"/>
          </a:solidFill>
        </p:grpSpPr>
        <p:sp>
          <p:nvSpPr>
            <p:cNvPr id="40" name="object 66"/>
            <p:cNvSpPr/>
            <p:nvPr/>
          </p:nvSpPr>
          <p:spPr>
            <a:xfrm>
              <a:off x="368300" y="2660650"/>
              <a:ext cx="153988" cy="306388"/>
            </a:xfrm>
            <a:custGeom>
              <a:avLst/>
              <a:gdLst/>
              <a:ahLst/>
              <a:cxnLst/>
              <a:rect l="l" t="t" r="r" b="b"/>
              <a:pathLst>
                <a:path w="153670" h="307340">
                  <a:moveTo>
                    <a:pt x="0" y="0"/>
                  </a:moveTo>
                  <a:lnTo>
                    <a:pt x="0" y="306744"/>
                  </a:lnTo>
                  <a:lnTo>
                    <a:pt x="153367" y="15336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  <p:sp>
          <p:nvSpPr>
            <p:cNvPr id="41" name="object 67"/>
            <p:cNvSpPr/>
            <p:nvPr/>
          </p:nvSpPr>
          <p:spPr>
            <a:xfrm>
              <a:off x="473075" y="2671763"/>
              <a:ext cx="177800" cy="282575"/>
            </a:xfrm>
            <a:custGeom>
              <a:avLst/>
              <a:gdLst/>
              <a:ahLst/>
              <a:cxnLst/>
              <a:rect l="l" t="t" r="r" b="b"/>
              <a:pathLst>
                <a:path w="178434" h="282575">
                  <a:moveTo>
                    <a:pt x="31873" y="0"/>
                  </a:moveTo>
                  <a:lnTo>
                    <a:pt x="0" y="31883"/>
                  </a:lnTo>
                  <a:lnTo>
                    <a:pt x="114363" y="146246"/>
                  </a:lnTo>
                  <a:lnTo>
                    <a:pt x="10114" y="250494"/>
                  </a:lnTo>
                  <a:lnTo>
                    <a:pt x="41998" y="282378"/>
                  </a:lnTo>
                  <a:lnTo>
                    <a:pt x="178120" y="146246"/>
                  </a:lnTo>
                  <a:lnTo>
                    <a:pt x="31873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  <p:sp>
          <p:nvSpPr>
            <p:cNvPr id="42" name="object 68"/>
            <p:cNvSpPr/>
            <p:nvPr/>
          </p:nvSpPr>
          <p:spPr>
            <a:xfrm>
              <a:off x="198438" y="2533650"/>
              <a:ext cx="560387" cy="560388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280452" y="0"/>
                  </a:moveTo>
                  <a:lnTo>
                    <a:pt x="235020" y="3677"/>
                  </a:lnTo>
                  <a:lnTo>
                    <a:pt x="191901" y="14322"/>
                  </a:lnTo>
                  <a:lnTo>
                    <a:pt x="151676" y="31352"/>
                  </a:lnTo>
                  <a:lnTo>
                    <a:pt x="114926" y="54185"/>
                  </a:lnTo>
                  <a:lnTo>
                    <a:pt x="82234" y="82239"/>
                  </a:lnTo>
                  <a:lnTo>
                    <a:pt x="54181" y="114933"/>
                  </a:lnTo>
                  <a:lnTo>
                    <a:pt x="31349" y="151684"/>
                  </a:lnTo>
                  <a:lnTo>
                    <a:pt x="14321" y="191911"/>
                  </a:lnTo>
                  <a:lnTo>
                    <a:pt x="3677" y="235031"/>
                  </a:lnTo>
                  <a:lnTo>
                    <a:pt x="0" y="280462"/>
                  </a:lnTo>
                  <a:lnTo>
                    <a:pt x="931" y="303431"/>
                  </a:lnTo>
                  <a:lnTo>
                    <a:pt x="8164" y="347779"/>
                  </a:lnTo>
                  <a:lnTo>
                    <a:pt x="22073" y="389525"/>
                  </a:lnTo>
                  <a:lnTo>
                    <a:pt x="42076" y="428087"/>
                  </a:lnTo>
                  <a:lnTo>
                    <a:pt x="67591" y="462882"/>
                  </a:lnTo>
                  <a:lnTo>
                    <a:pt x="98036" y="493329"/>
                  </a:lnTo>
                  <a:lnTo>
                    <a:pt x="132830" y="518845"/>
                  </a:lnTo>
                  <a:lnTo>
                    <a:pt x="171390" y="538849"/>
                  </a:lnTo>
                  <a:lnTo>
                    <a:pt x="213135" y="552759"/>
                  </a:lnTo>
                  <a:lnTo>
                    <a:pt x="257483" y="559993"/>
                  </a:lnTo>
                  <a:lnTo>
                    <a:pt x="280452" y="560925"/>
                  </a:lnTo>
                  <a:lnTo>
                    <a:pt x="303421" y="559993"/>
                  </a:lnTo>
                  <a:lnTo>
                    <a:pt x="347771" y="552759"/>
                  </a:lnTo>
                  <a:lnTo>
                    <a:pt x="389517" y="538849"/>
                  </a:lnTo>
                  <a:lnTo>
                    <a:pt x="428078" y="518845"/>
                  </a:lnTo>
                  <a:lnTo>
                    <a:pt x="432527" y="515837"/>
                  </a:lnTo>
                  <a:lnTo>
                    <a:pt x="280452" y="515837"/>
                  </a:lnTo>
                  <a:lnTo>
                    <a:pt x="261175" y="515055"/>
                  </a:lnTo>
                  <a:lnTo>
                    <a:pt x="206135" y="503818"/>
                  </a:lnTo>
                  <a:lnTo>
                    <a:pt x="156558" y="480523"/>
                  </a:lnTo>
                  <a:lnTo>
                    <a:pt x="114094" y="446820"/>
                  </a:lnTo>
                  <a:lnTo>
                    <a:pt x="80391" y="404356"/>
                  </a:lnTo>
                  <a:lnTo>
                    <a:pt x="57096" y="354779"/>
                  </a:lnTo>
                  <a:lnTo>
                    <a:pt x="45858" y="299738"/>
                  </a:lnTo>
                  <a:lnTo>
                    <a:pt x="45077" y="280462"/>
                  </a:lnTo>
                  <a:lnTo>
                    <a:pt x="45858" y="261186"/>
                  </a:lnTo>
                  <a:lnTo>
                    <a:pt x="57096" y="206146"/>
                  </a:lnTo>
                  <a:lnTo>
                    <a:pt x="80391" y="156572"/>
                  </a:lnTo>
                  <a:lnTo>
                    <a:pt x="114094" y="114110"/>
                  </a:lnTo>
                  <a:lnTo>
                    <a:pt x="156558" y="80409"/>
                  </a:lnTo>
                  <a:lnTo>
                    <a:pt x="206135" y="57116"/>
                  </a:lnTo>
                  <a:lnTo>
                    <a:pt x="261175" y="45879"/>
                  </a:lnTo>
                  <a:lnTo>
                    <a:pt x="280452" y="45098"/>
                  </a:lnTo>
                  <a:lnTo>
                    <a:pt x="432542" y="45098"/>
                  </a:lnTo>
                  <a:lnTo>
                    <a:pt x="428078" y="42079"/>
                  </a:lnTo>
                  <a:lnTo>
                    <a:pt x="389517" y="22075"/>
                  </a:lnTo>
                  <a:lnTo>
                    <a:pt x="347771" y="8165"/>
                  </a:lnTo>
                  <a:lnTo>
                    <a:pt x="303421" y="931"/>
                  </a:lnTo>
                  <a:lnTo>
                    <a:pt x="280452" y="0"/>
                  </a:lnTo>
                  <a:close/>
                </a:path>
                <a:path w="561340" h="561340">
                  <a:moveTo>
                    <a:pt x="432542" y="45098"/>
                  </a:moveTo>
                  <a:lnTo>
                    <a:pt x="280452" y="45098"/>
                  </a:lnTo>
                  <a:lnTo>
                    <a:pt x="299728" y="45879"/>
                  </a:lnTo>
                  <a:lnTo>
                    <a:pt x="318580" y="48184"/>
                  </a:lnTo>
                  <a:lnTo>
                    <a:pt x="371981" y="63622"/>
                  </a:lnTo>
                  <a:lnTo>
                    <a:pt x="419368" y="90567"/>
                  </a:lnTo>
                  <a:lnTo>
                    <a:pt x="459092" y="127372"/>
                  </a:lnTo>
                  <a:lnTo>
                    <a:pt x="489507" y="172388"/>
                  </a:lnTo>
                  <a:lnTo>
                    <a:pt x="508964" y="223967"/>
                  </a:lnTo>
                  <a:lnTo>
                    <a:pt x="515816" y="280462"/>
                  </a:lnTo>
                  <a:lnTo>
                    <a:pt x="515035" y="299738"/>
                  </a:lnTo>
                  <a:lnTo>
                    <a:pt x="503798" y="354779"/>
                  </a:lnTo>
                  <a:lnTo>
                    <a:pt x="480505" y="404356"/>
                  </a:lnTo>
                  <a:lnTo>
                    <a:pt x="446804" y="446820"/>
                  </a:lnTo>
                  <a:lnTo>
                    <a:pt x="404342" y="480523"/>
                  </a:lnTo>
                  <a:lnTo>
                    <a:pt x="354768" y="503818"/>
                  </a:lnTo>
                  <a:lnTo>
                    <a:pt x="299728" y="515055"/>
                  </a:lnTo>
                  <a:lnTo>
                    <a:pt x="280452" y="515837"/>
                  </a:lnTo>
                  <a:lnTo>
                    <a:pt x="432527" y="515837"/>
                  </a:lnTo>
                  <a:lnTo>
                    <a:pt x="478673" y="478685"/>
                  </a:lnTo>
                  <a:lnTo>
                    <a:pt x="506725" y="445991"/>
                  </a:lnTo>
                  <a:lnTo>
                    <a:pt x="529556" y="409240"/>
                  </a:lnTo>
                  <a:lnTo>
                    <a:pt x="546584" y="369014"/>
                  </a:lnTo>
                  <a:lnTo>
                    <a:pt x="557227" y="325894"/>
                  </a:lnTo>
                  <a:lnTo>
                    <a:pt x="560904" y="280462"/>
                  </a:lnTo>
                  <a:lnTo>
                    <a:pt x="559973" y="257494"/>
                  </a:lnTo>
                  <a:lnTo>
                    <a:pt x="552740" y="213145"/>
                  </a:lnTo>
                  <a:lnTo>
                    <a:pt x="538832" y="171399"/>
                  </a:lnTo>
                  <a:lnTo>
                    <a:pt x="518830" y="132838"/>
                  </a:lnTo>
                  <a:lnTo>
                    <a:pt x="493316" y="98042"/>
                  </a:lnTo>
                  <a:lnTo>
                    <a:pt x="462871" y="67596"/>
                  </a:lnTo>
                  <a:lnTo>
                    <a:pt x="445982" y="54185"/>
                  </a:lnTo>
                  <a:lnTo>
                    <a:pt x="432542" y="45098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</p:grpSp>
      <p:sp>
        <p:nvSpPr>
          <p:cNvPr id="4107" name="Прямоугольник 42"/>
          <p:cNvSpPr/>
          <p:nvPr/>
        </p:nvSpPr>
        <p:spPr>
          <a:xfrm>
            <a:off x="879986" y="3056780"/>
            <a:ext cx="3470565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9525"/>
            <a:r>
              <a:rPr lang="ru-RU" altLang="ru-RU" sz="1600" b="1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С</a:t>
            </a:r>
            <a:r>
              <a:rPr lang="ru-RU" altLang="ru-RU" sz="16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редства размещения туристов</a:t>
            </a:r>
            <a:endParaRPr lang="ru-RU" altLang="ru-RU" sz="1600" b="1" dirty="0">
              <a:solidFill>
                <a:srgbClr val="1F4E79"/>
              </a:solidFill>
              <a:latin typeface="Helvetica" pitchFamily="34" charset="0"/>
              <a:ea typeface="Helvetica" pitchFamily="34" charset="0"/>
            </a:endParaRPr>
          </a:p>
        </p:txBody>
      </p:sp>
      <p:pic>
        <p:nvPicPr>
          <p:cNvPr id="19" name="Picture 2" descr="https://ds04.infourok.ru/uploads/ex/10ee/001a3c25-1f8df9e7/7/hello_html_m7425cb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417" y="1704120"/>
            <a:ext cx="5586136" cy="405951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963613" y="3407236"/>
            <a:ext cx="4619891" cy="2677656"/>
          </a:xfrm>
          <a:prstGeom prst="rect">
            <a:avLst/>
          </a:prstGeom>
          <a:ln w="38100">
            <a:solidFill>
              <a:srgbClr val="A2D79D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Зарегистрированные на территории региона</a:t>
            </a:r>
          </a:p>
          <a:p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7 </a:t>
            </a:r>
            <a:r>
              <a:rPr lang="ru-RU" sz="1400" b="1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объекта, </a:t>
            </a:r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183 койко-мест:</a:t>
            </a:r>
          </a:p>
          <a:p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1 База отдыха </a:t>
            </a:r>
            <a:r>
              <a:rPr lang="ru-RU" sz="1400" b="1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Мстинские</a:t>
            </a:r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горки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(ИП Герасимов А.Г.)</a:t>
            </a:r>
            <a:endParaRPr lang="ru-RU" sz="1400" dirty="0">
              <a:solidFill>
                <a:srgbClr val="1F4E79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ru-RU" sz="1400" b="1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ru-RU" sz="1400" b="1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Гостинный</a:t>
            </a:r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дом Николаевский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(ООО «</a:t>
            </a:r>
            <a:r>
              <a:rPr lang="ru-RU" sz="1400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Северо-Запад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».)</a:t>
            </a:r>
          </a:p>
          <a:p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3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Парк отель Красный бережок 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(ИП </a:t>
            </a:r>
            <a:r>
              <a:rPr lang="ru-RU" sz="1400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Шмайлов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Е.В)</a:t>
            </a:r>
          </a:p>
          <a:p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4 Гостиница Пушкинская 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(ООО Кристалл)</a:t>
            </a:r>
          </a:p>
          <a:p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5 Гостевой дом Уютный Берег 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(ИП Евдокимов И.П)</a:t>
            </a:r>
          </a:p>
          <a:p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6 </a:t>
            </a:r>
            <a:r>
              <a:rPr lang="ru-RU" sz="1400" b="1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Апарт</a:t>
            </a:r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Отель Капсула 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(ИП </a:t>
            </a:r>
            <a:r>
              <a:rPr lang="ru-RU" sz="1400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Зимовой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А.В)</a:t>
            </a:r>
          </a:p>
          <a:p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7 Гостиница </a:t>
            </a:r>
            <a:r>
              <a:rPr lang="ru-RU" sz="1400" b="1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хостел</a:t>
            </a:r>
            <a:r>
              <a:rPr lang="ru-RU" sz="1400" b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Первомайская 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(ИП </a:t>
            </a:r>
            <a:r>
              <a:rPr lang="ru-RU" sz="1400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Зимовой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А.В)</a:t>
            </a:r>
            <a:endParaRPr lang="ru-RU" sz="1400" dirty="0">
              <a:solidFill>
                <a:srgbClr val="1F4E79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3536" y="2620465"/>
            <a:ext cx="160994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9615488" y="1364395"/>
            <a:ext cx="2576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1F4E79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Вологодская область</a:t>
            </a:r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8594530" y="2726017"/>
            <a:ext cx="1766106" cy="1693043"/>
          </a:xfrm>
          <a:prstGeom prst="straightConnector1">
            <a:avLst/>
          </a:prstGeom>
          <a:noFill/>
          <a:ln w="28575" cap="flat" cmpd="sng" algn="ctr">
            <a:solidFill>
              <a:srgbClr val="004E9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TextBox 46"/>
          <p:cNvSpPr txBox="1">
            <a:spLocks noChangeArrowheads="1"/>
          </p:cNvSpPr>
          <p:nvPr/>
        </p:nvSpPr>
        <p:spPr bwMode="auto">
          <a:xfrm>
            <a:off x="10399744" y="4419060"/>
            <a:ext cx="10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rgbClr val="1F4E79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Москва</a:t>
            </a:r>
            <a:endParaRPr lang="ru-RU" altLang="ru-RU" sz="1600" b="1" dirty="0">
              <a:solidFill>
                <a:srgbClr val="1F4E79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9477583" y="4849097"/>
            <a:ext cx="257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1F4E79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Тверская область</a:t>
            </a:r>
          </a:p>
        </p:txBody>
      </p:sp>
      <p:cxnSp>
        <p:nvCxnSpPr>
          <p:cNvPr id="27" name="Прямая со стрелкой 26"/>
          <p:cNvCxnSpPr>
            <a:cxnSpLocks/>
            <a:endCxn id="33" idx="2"/>
          </p:cNvCxnSpPr>
          <p:nvPr/>
        </p:nvCxnSpPr>
        <p:spPr>
          <a:xfrm rot="16200000" flipV="1">
            <a:off x="7404688" y="1558387"/>
            <a:ext cx="1115412" cy="1008743"/>
          </a:xfrm>
          <a:prstGeom prst="straightConnector1">
            <a:avLst/>
          </a:prstGeom>
          <a:noFill/>
          <a:ln w="28575" cap="flat" cmpd="sng" algn="ctr">
            <a:solidFill>
              <a:srgbClr val="004E9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TextBox 46"/>
          <p:cNvSpPr txBox="1">
            <a:spLocks noChangeArrowheads="1"/>
          </p:cNvSpPr>
          <p:nvPr/>
        </p:nvSpPr>
        <p:spPr bwMode="auto">
          <a:xfrm>
            <a:off x="6449279" y="1166499"/>
            <a:ext cx="20174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525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rgbClr val="1F4E79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Санкт-Петербург</a:t>
            </a:r>
            <a:endParaRPr lang="ru-RU" altLang="ru-RU" sz="1600" b="1" dirty="0">
              <a:solidFill>
                <a:srgbClr val="1F4E79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57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82575" y="266700"/>
            <a:ext cx="11158538" cy="228600"/>
          </a:xfrm>
        </p:spPr>
        <p:txBody>
          <a:bodyPr/>
          <a:lstStyle/>
          <a:p>
            <a:r>
              <a:rPr lang="ru-RU" altLang="ru-RU" sz="2000" smtClean="0">
                <a:latin typeface="Helvetica" pitchFamily="34" charset="0"/>
              </a:rPr>
              <a:t>МИНИСТЕРСТВО ИНВЕСТИЦИОННОЙ ПОЛИТИКИ НОВГОРОДСКОЙ ОБЛАСТИ</a:t>
            </a:r>
            <a:br>
              <a:rPr lang="ru-RU" altLang="ru-RU" sz="2000" smtClean="0">
                <a:latin typeface="Helvetica" pitchFamily="34" charset="0"/>
              </a:rPr>
            </a:br>
            <a:r>
              <a:rPr lang="ru-RU" altLang="ru-RU" sz="2000" smtClean="0">
                <a:latin typeface="Helvetica" pitchFamily="34" charset="0"/>
              </a:rPr>
              <a:t>ДЕПАРТАМЕНТ ТУРИЗМА</a:t>
            </a:r>
          </a:p>
        </p:txBody>
      </p:sp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11617325" y="261938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4E90"/>
                </a:solidFill>
                <a:latin typeface="Helvetica" pitchFamily="34" charset="0"/>
              </a:rPr>
              <a:t>4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5763" y="690563"/>
            <a:ext cx="11523662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5"/>
          <p:cNvSpPr txBox="1">
            <a:spLocks noChangeArrowheads="1"/>
          </p:cNvSpPr>
          <p:nvPr/>
        </p:nvSpPr>
        <p:spPr bwMode="auto">
          <a:xfrm>
            <a:off x="385763" y="811452"/>
            <a:ext cx="4653651" cy="24622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0470">
            <a:solidFill>
              <a:srgbClr val="004E9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27000" defTabSz="55403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5403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5403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5403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5403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+mn-ea"/>
              </a:rPr>
              <a:t>Статистика по экспертным данным района</a:t>
            </a:r>
            <a:r>
              <a:rPr lang="ru-RU" altLang="ru-RU" sz="1600" b="1" dirty="0" smtClean="0">
                <a:solidFill>
                  <a:srgbClr val="FFFFFF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endParaRPr lang="ru-RU" altLang="ru-RU" sz="1600" b="1" dirty="0">
              <a:solidFill>
                <a:srgbClr val="FFFFFF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grpSp>
        <p:nvGrpSpPr>
          <p:cNvPr id="8226" name="Группа 4"/>
          <p:cNvGrpSpPr>
            <a:grpSpLocks/>
          </p:cNvGrpSpPr>
          <p:nvPr/>
        </p:nvGrpSpPr>
        <p:grpSpPr bwMode="auto">
          <a:xfrm>
            <a:off x="8081219" y="1876762"/>
            <a:ext cx="3498313" cy="3652769"/>
            <a:chOff x="5903130" y="881636"/>
            <a:chExt cx="5348442" cy="5825246"/>
          </a:xfrm>
        </p:grpSpPr>
        <p:sp>
          <p:nvSpPr>
            <p:cNvPr id="8227" name="Прямоугольник 1"/>
            <p:cNvSpPr>
              <a:spLocks noChangeArrowheads="1"/>
            </p:cNvSpPr>
            <p:nvPr/>
          </p:nvSpPr>
          <p:spPr bwMode="auto">
            <a:xfrm>
              <a:off x="6168093" y="5413943"/>
              <a:ext cx="5002509" cy="129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1F4E79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исполнение муниципального туристского стандарта </a:t>
              </a:r>
              <a:endParaRPr lang="ru-RU" altLang="ru-RU" sz="1400" dirty="0" smtClean="0">
                <a:solidFill>
                  <a:srgbClr val="1F4E79"/>
                </a:solidFill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1F4E79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Новгородской </a:t>
              </a:r>
              <a:r>
                <a:rPr lang="ru-RU" altLang="ru-RU" sz="1400" dirty="0">
                  <a:solidFill>
                    <a:srgbClr val="1F4E79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области 2.0</a:t>
              </a:r>
            </a:p>
          </p:txBody>
        </p:sp>
        <p:sp>
          <p:nvSpPr>
            <p:cNvPr id="8228" name="object 23"/>
            <p:cNvSpPr txBox="1">
              <a:spLocks noChangeArrowheads="1"/>
            </p:cNvSpPr>
            <p:nvPr/>
          </p:nvSpPr>
          <p:spPr bwMode="auto">
            <a:xfrm>
              <a:off x="5958533" y="3519285"/>
              <a:ext cx="5293039" cy="33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23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indent="179388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i="1" dirty="0"/>
                <a:t> </a:t>
              </a:r>
              <a:r>
                <a:rPr lang="ru-RU" altLang="ru-RU" sz="1400" dirty="0">
                  <a:solidFill>
                    <a:srgbClr val="1F4E79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в общем турпотоке региона</a:t>
              </a:r>
              <a:endParaRPr lang="ru-RU" altLang="ru-RU" sz="1400" b="1" dirty="0">
                <a:solidFill>
                  <a:srgbClr val="1F4E79"/>
                </a:solidFill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</p:txBody>
        </p:sp>
        <p:sp>
          <p:nvSpPr>
            <p:cNvPr id="30" name="object 79"/>
            <p:cNvSpPr txBox="1"/>
            <p:nvPr/>
          </p:nvSpPr>
          <p:spPr>
            <a:xfrm>
              <a:off x="7646309" y="881636"/>
              <a:ext cx="1806682" cy="698456"/>
            </a:xfrm>
            <a:prstGeom prst="rect">
              <a:avLst/>
            </a:prstGeom>
            <a:ln w="12700">
              <a:noFill/>
            </a:ln>
          </p:spPr>
          <p:txBody>
            <a:bodyPr wrap="none" lIns="0" tIns="0" rIns="0" bIns="0" anchor="ctr"/>
            <a:lstStyle/>
            <a:p>
              <a:pPr marL="12700" algn="ctr">
                <a:defRPr/>
              </a:pPr>
              <a:r>
                <a:rPr lang="ru-RU" sz="3000" b="1" dirty="0">
                  <a:solidFill>
                    <a:srgbClr val="004E91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0,4 %</a:t>
              </a:r>
              <a:endParaRPr sz="3000" b="1" dirty="0">
                <a:solidFill>
                  <a:srgbClr val="004E91"/>
                </a:solidFill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</p:txBody>
        </p:sp>
        <p:sp>
          <p:nvSpPr>
            <p:cNvPr id="8230" name="object 79"/>
            <p:cNvSpPr txBox="1">
              <a:spLocks noChangeArrowheads="1"/>
            </p:cNvSpPr>
            <p:nvPr/>
          </p:nvSpPr>
          <p:spPr bwMode="auto">
            <a:xfrm>
              <a:off x="7536384" y="2777579"/>
              <a:ext cx="1806682" cy="69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1270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000" b="1" dirty="0">
                  <a:solidFill>
                    <a:srgbClr val="004E91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  </a:t>
              </a:r>
              <a:r>
                <a:rPr lang="ru-RU" altLang="ru-RU" sz="3000" b="1" dirty="0" smtClean="0">
                  <a:solidFill>
                    <a:srgbClr val="004E91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17 место</a:t>
              </a:r>
              <a:endParaRPr lang="ru-RU" altLang="ru-RU" sz="3000" dirty="0">
                <a:solidFill>
                  <a:srgbClr val="004E91"/>
                </a:solidFill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</p:txBody>
        </p:sp>
        <p:sp>
          <p:nvSpPr>
            <p:cNvPr id="8231" name="object 23"/>
            <p:cNvSpPr txBox="1">
              <a:spLocks noChangeArrowheads="1"/>
            </p:cNvSpPr>
            <p:nvPr/>
          </p:nvSpPr>
          <p:spPr bwMode="auto">
            <a:xfrm>
              <a:off x="5903130" y="1683589"/>
              <a:ext cx="5293039" cy="678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23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indent="179388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1F4E79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доля </a:t>
              </a:r>
              <a:r>
                <a:rPr lang="ru-RU" altLang="ru-RU" sz="1400" dirty="0" smtClean="0">
                  <a:solidFill>
                    <a:srgbClr val="1F4E79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турпотока района</a:t>
              </a:r>
              <a:endParaRPr lang="ru-RU" altLang="ru-RU" sz="1400" dirty="0">
                <a:solidFill>
                  <a:srgbClr val="1F4E79"/>
                </a:solidFill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1F4E79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в общем потоке</a:t>
              </a:r>
            </a:p>
          </p:txBody>
        </p:sp>
        <p:sp>
          <p:nvSpPr>
            <p:cNvPr id="45" name="object 79"/>
            <p:cNvSpPr txBox="1"/>
            <p:nvPr/>
          </p:nvSpPr>
          <p:spPr>
            <a:xfrm>
              <a:off x="7701711" y="4597742"/>
              <a:ext cx="1806682" cy="696869"/>
            </a:xfrm>
            <a:prstGeom prst="rect">
              <a:avLst/>
            </a:prstGeom>
            <a:ln w="12700">
              <a:noFill/>
            </a:ln>
          </p:spPr>
          <p:txBody>
            <a:bodyPr wrap="none" lIns="0" tIns="0" rIns="0" bIns="0" anchor="ctr"/>
            <a:lstStyle/>
            <a:p>
              <a:pPr marL="12700" algn="ctr">
                <a:defRPr/>
              </a:pPr>
              <a:r>
                <a:rPr lang="ru-RU" sz="3000" b="1" dirty="0" smtClean="0">
                  <a:solidFill>
                    <a:srgbClr val="004E91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93,8%</a:t>
              </a:r>
              <a:endParaRPr sz="3000" b="1" dirty="0">
                <a:solidFill>
                  <a:srgbClr val="004E91"/>
                </a:solidFill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 flipH="1">
              <a:off x="10502949" y="938613"/>
              <a:ext cx="560386" cy="560388"/>
              <a:chOff x="198439" y="2533650"/>
              <a:chExt cx="560386" cy="560388"/>
            </a:xfrm>
            <a:solidFill>
              <a:srgbClr val="A2D79D"/>
            </a:solidFill>
          </p:grpSpPr>
          <p:sp>
            <p:nvSpPr>
              <p:cNvPr id="47" name="object 66"/>
              <p:cNvSpPr/>
              <p:nvPr/>
            </p:nvSpPr>
            <p:spPr>
              <a:xfrm>
                <a:off x="368300" y="2660650"/>
                <a:ext cx="1539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307340">
                    <a:moveTo>
                      <a:pt x="0" y="0"/>
                    </a:moveTo>
                    <a:lnTo>
                      <a:pt x="0" y="306744"/>
                    </a:lnTo>
                    <a:lnTo>
                      <a:pt x="153367" y="1533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8" name="object 67"/>
              <p:cNvSpPr/>
              <p:nvPr/>
            </p:nvSpPr>
            <p:spPr>
              <a:xfrm>
                <a:off x="473075" y="2671763"/>
                <a:ext cx="1778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78434" h="282575">
                    <a:moveTo>
                      <a:pt x="31873" y="0"/>
                    </a:moveTo>
                    <a:lnTo>
                      <a:pt x="0" y="31883"/>
                    </a:lnTo>
                    <a:lnTo>
                      <a:pt x="114363" y="146246"/>
                    </a:lnTo>
                    <a:lnTo>
                      <a:pt x="10114" y="250494"/>
                    </a:lnTo>
                    <a:lnTo>
                      <a:pt x="41998" y="282378"/>
                    </a:lnTo>
                    <a:lnTo>
                      <a:pt x="178120" y="146246"/>
                    </a:lnTo>
                    <a:lnTo>
                      <a:pt x="31873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9" name="object 68"/>
              <p:cNvSpPr/>
              <p:nvPr/>
            </p:nvSpPr>
            <p:spPr>
              <a:xfrm>
                <a:off x="198439" y="2533650"/>
                <a:ext cx="560386" cy="560388"/>
              </a:xfrm>
              <a:custGeom>
                <a:avLst/>
                <a:gdLst/>
                <a:ahLst/>
                <a:cxnLst/>
                <a:rect l="l" t="t" r="r" b="b"/>
                <a:pathLst>
                  <a:path w="561340" h="561340">
                    <a:moveTo>
                      <a:pt x="280452" y="0"/>
                    </a:moveTo>
                    <a:lnTo>
                      <a:pt x="235020" y="3677"/>
                    </a:lnTo>
                    <a:lnTo>
                      <a:pt x="191901" y="14322"/>
                    </a:lnTo>
                    <a:lnTo>
                      <a:pt x="151676" y="31352"/>
                    </a:lnTo>
                    <a:lnTo>
                      <a:pt x="114926" y="54185"/>
                    </a:lnTo>
                    <a:lnTo>
                      <a:pt x="82234" y="82239"/>
                    </a:lnTo>
                    <a:lnTo>
                      <a:pt x="54181" y="114933"/>
                    </a:lnTo>
                    <a:lnTo>
                      <a:pt x="31349" y="151684"/>
                    </a:lnTo>
                    <a:lnTo>
                      <a:pt x="14321" y="191911"/>
                    </a:lnTo>
                    <a:lnTo>
                      <a:pt x="3677" y="235031"/>
                    </a:lnTo>
                    <a:lnTo>
                      <a:pt x="0" y="280462"/>
                    </a:lnTo>
                    <a:lnTo>
                      <a:pt x="931" y="303431"/>
                    </a:lnTo>
                    <a:lnTo>
                      <a:pt x="8164" y="347779"/>
                    </a:lnTo>
                    <a:lnTo>
                      <a:pt x="22073" y="389525"/>
                    </a:lnTo>
                    <a:lnTo>
                      <a:pt x="42076" y="428087"/>
                    </a:lnTo>
                    <a:lnTo>
                      <a:pt x="67591" y="462882"/>
                    </a:lnTo>
                    <a:lnTo>
                      <a:pt x="98036" y="493329"/>
                    </a:lnTo>
                    <a:lnTo>
                      <a:pt x="132830" y="518845"/>
                    </a:lnTo>
                    <a:lnTo>
                      <a:pt x="171390" y="538849"/>
                    </a:lnTo>
                    <a:lnTo>
                      <a:pt x="213135" y="552759"/>
                    </a:lnTo>
                    <a:lnTo>
                      <a:pt x="257483" y="559993"/>
                    </a:lnTo>
                    <a:lnTo>
                      <a:pt x="280452" y="560925"/>
                    </a:lnTo>
                    <a:lnTo>
                      <a:pt x="303421" y="559993"/>
                    </a:lnTo>
                    <a:lnTo>
                      <a:pt x="347771" y="552759"/>
                    </a:lnTo>
                    <a:lnTo>
                      <a:pt x="389517" y="538849"/>
                    </a:lnTo>
                    <a:lnTo>
                      <a:pt x="428078" y="518845"/>
                    </a:lnTo>
                    <a:lnTo>
                      <a:pt x="432527" y="515837"/>
                    </a:lnTo>
                    <a:lnTo>
                      <a:pt x="280452" y="515837"/>
                    </a:lnTo>
                    <a:lnTo>
                      <a:pt x="261175" y="515055"/>
                    </a:lnTo>
                    <a:lnTo>
                      <a:pt x="206135" y="503818"/>
                    </a:lnTo>
                    <a:lnTo>
                      <a:pt x="156558" y="480523"/>
                    </a:lnTo>
                    <a:lnTo>
                      <a:pt x="114094" y="446820"/>
                    </a:lnTo>
                    <a:lnTo>
                      <a:pt x="80391" y="404356"/>
                    </a:lnTo>
                    <a:lnTo>
                      <a:pt x="57096" y="354779"/>
                    </a:lnTo>
                    <a:lnTo>
                      <a:pt x="45858" y="299738"/>
                    </a:lnTo>
                    <a:lnTo>
                      <a:pt x="45077" y="280462"/>
                    </a:lnTo>
                    <a:lnTo>
                      <a:pt x="45858" y="261186"/>
                    </a:lnTo>
                    <a:lnTo>
                      <a:pt x="57096" y="206146"/>
                    </a:lnTo>
                    <a:lnTo>
                      <a:pt x="80391" y="156572"/>
                    </a:lnTo>
                    <a:lnTo>
                      <a:pt x="114094" y="114110"/>
                    </a:lnTo>
                    <a:lnTo>
                      <a:pt x="156558" y="80409"/>
                    </a:lnTo>
                    <a:lnTo>
                      <a:pt x="206135" y="57116"/>
                    </a:lnTo>
                    <a:lnTo>
                      <a:pt x="261175" y="45879"/>
                    </a:lnTo>
                    <a:lnTo>
                      <a:pt x="280452" y="45098"/>
                    </a:lnTo>
                    <a:lnTo>
                      <a:pt x="432542" y="45098"/>
                    </a:lnTo>
                    <a:lnTo>
                      <a:pt x="428078" y="42079"/>
                    </a:lnTo>
                    <a:lnTo>
                      <a:pt x="389517" y="22075"/>
                    </a:lnTo>
                    <a:lnTo>
                      <a:pt x="347771" y="8165"/>
                    </a:lnTo>
                    <a:lnTo>
                      <a:pt x="303421" y="931"/>
                    </a:lnTo>
                    <a:lnTo>
                      <a:pt x="280452" y="0"/>
                    </a:lnTo>
                    <a:close/>
                  </a:path>
                  <a:path w="561340" h="561340">
                    <a:moveTo>
                      <a:pt x="432542" y="45098"/>
                    </a:moveTo>
                    <a:lnTo>
                      <a:pt x="280452" y="45098"/>
                    </a:lnTo>
                    <a:lnTo>
                      <a:pt x="299728" y="45879"/>
                    </a:lnTo>
                    <a:lnTo>
                      <a:pt x="318580" y="48184"/>
                    </a:lnTo>
                    <a:lnTo>
                      <a:pt x="371981" y="63622"/>
                    </a:lnTo>
                    <a:lnTo>
                      <a:pt x="419368" y="90567"/>
                    </a:lnTo>
                    <a:lnTo>
                      <a:pt x="459092" y="127372"/>
                    </a:lnTo>
                    <a:lnTo>
                      <a:pt x="489507" y="172388"/>
                    </a:lnTo>
                    <a:lnTo>
                      <a:pt x="508964" y="223967"/>
                    </a:lnTo>
                    <a:lnTo>
                      <a:pt x="515816" y="280462"/>
                    </a:lnTo>
                    <a:lnTo>
                      <a:pt x="515035" y="299738"/>
                    </a:lnTo>
                    <a:lnTo>
                      <a:pt x="503798" y="354779"/>
                    </a:lnTo>
                    <a:lnTo>
                      <a:pt x="480505" y="404356"/>
                    </a:lnTo>
                    <a:lnTo>
                      <a:pt x="446804" y="446820"/>
                    </a:lnTo>
                    <a:lnTo>
                      <a:pt x="404342" y="480523"/>
                    </a:lnTo>
                    <a:lnTo>
                      <a:pt x="354768" y="503818"/>
                    </a:lnTo>
                    <a:lnTo>
                      <a:pt x="299728" y="515055"/>
                    </a:lnTo>
                    <a:lnTo>
                      <a:pt x="280452" y="515837"/>
                    </a:lnTo>
                    <a:lnTo>
                      <a:pt x="432527" y="515837"/>
                    </a:lnTo>
                    <a:lnTo>
                      <a:pt x="478673" y="478685"/>
                    </a:lnTo>
                    <a:lnTo>
                      <a:pt x="506725" y="445991"/>
                    </a:lnTo>
                    <a:lnTo>
                      <a:pt x="529556" y="409240"/>
                    </a:lnTo>
                    <a:lnTo>
                      <a:pt x="546584" y="369014"/>
                    </a:lnTo>
                    <a:lnTo>
                      <a:pt x="557227" y="325894"/>
                    </a:lnTo>
                    <a:lnTo>
                      <a:pt x="560904" y="280462"/>
                    </a:lnTo>
                    <a:lnTo>
                      <a:pt x="559973" y="257494"/>
                    </a:lnTo>
                    <a:lnTo>
                      <a:pt x="552740" y="213145"/>
                    </a:lnTo>
                    <a:lnTo>
                      <a:pt x="538832" y="171399"/>
                    </a:lnTo>
                    <a:lnTo>
                      <a:pt x="518830" y="132838"/>
                    </a:lnTo>
                    <a:lnTo>
                      <a:pt x="493316" y="98042"/>
                    </a:lnTo>
                    <a:lnTo>
                      <a:pt x="462871" y="67596"/>
                    </a:lnTo>
                    <a:lnTo>
                      <a:pt x="445982" y="54185"/>
                    </a:lnTo>
                    <a:lnTo>
                      <a:pt x="432542" y="45098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6168570" y="2837480"/>
              <a:ext cx="560387" cy="560388"/>
              <a:chOff x="198438" y="2533650"/>
              <a:chExt cx="560387" cy="560388"/>
            </a:xfrm>
            <a:solidFill>
              <a:srgbClr val="A2D79D"/>
            </a:solidFill>
          </p:grpSpPr>
          <p:sp>
            <p:nvSpPr>
              <p:cNvPr id="51" name="object 66"/>
              <p:cNvSpPr/>
              <p:nvPr/>
            </p:nvSpPr>
            <p:spPr>
              <a:xfrm>
                <a:off x="368300" y="2660650"/>
                <a:ext cx="1539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307340">
                    <a:moveTo>
                      <a:pt x="0" y="0"/>
                    </a:moveTo>
                    <a:lnTo>
                      <a:pt x="0" y="306744"/>
                    </a:lnTo>
                    <a:lnTo>
                      <a:pt x="153367" y="1533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" name="object 67"/>
              <p:cNvSpPr/>
              <p:nvPr/>
            </p:nvSpPr>
            <p:spPr>
              <a:xfrm>
                <a:off x="473075" y="2671763"/>
                <a:ext cx="1778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78434" h="282575">
                    <a:moveTo>
                      <a:pt x="31873" y="0"/>
                    </a:moveTo>
                    <a:lnTo>
                      <a:pt x="0" y="31883"/>
                    </a:lnTo>
                    <a:lnTo>
                      <a:pt x="114363" y="146246"/>
                    </a:lnTo>
                    <a:lnTo>
                      <a:pt x="10114" y="250494"/>
                    </a:lnTo>
                    <a:lnTo>
                      <a:pt x="41998" y="282378"/>
                    </a:lnTo>
                    <a:lnTo>
                      <a:pt x="178120" y="146246"/>
                    </a:lnTo>
                    <a:lnTo>
                      <a:pt x="31873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" name="object 68"/>
              <p:cNvSpPr/>
              <p:nvPr/>
            </p:nvSpPr>
            <p:spPr>
              <a:xfrm>
                <a:off x="198438" y="2533650"/>
                <a:ext cx="560387" cy="560388"/>
              </a:xfrm>
              <a:custGeom>
                <a:avLst/>
                <a:gdLst/>
                <a:ahLst/>
                <a:cxnLst/>
                <a:rect l="l" t="t" r="r" b="b"/>
                <a:pathLst>
                  <a:path w="561340" h="561340">
                    <a:moveTo>
                      <a:pt x="280452" y="0"/>
                    </a:moveTo>
                    <a:lnTo>
                      <a:pt x="235020" y="3677"/>
                    </a:lnTo>
                    <a:lnTo>
                      <a:pt x="191901" y="14322"/>
                    </a:lnTo>
                    <a:lnTo>
                      <a:pt x="151676" y="31352"/>
                    </a:lnTo>
                    <a:lnTo>
                      <a:pt x="114926" y="54185"/>
                    </a:lnTo>
                    <a:lnTo>
                      <a:pt x="82234" y="82239"/>
                    </a:lnTo>
                    <a:lnTo>
                      <a:pt x="54181" y="114933"/>
                    </a:lnTo>
                    <a:lnTo>
                      <a:pt x="31349" y="151684"/>
                    </a:lnTo>
                    <a:lnTo>
                      <a:pt x="14321" y="191911"/>
                    </a:lnTo>
                    <a:lnTo>
                      <a:pt x="3677" y="235031"/>
                    </a:lnTo>
                    <a:lnTo>
                      <a:pt x="0" y="280462"/>
                    </a:lnTo>
                    <a:lnTo>
                      <a:pt x="931" y="303431"/>
                    </a:lnTo>
                    <a:lnTo>
                      <a:pt x="8164" y="347779"/>
                    </a:lnTo>
                    <a:lnTo>
                      <a:pt x="22073" y="389525"/>
                    </a:lnTo>
                    <a:lnTo>
                      <a:pt x="42076" y="428087"/>
                    </a:lnTo>
                    <a:lnTo>
                      <a:pt x="67591" y="462882"/>
                    </a:lnTo>
                    <a:lnTo>
                      <a:pt x="98036" y="493329"/>
                    </a:lnTo>
                    <a:lnTo>
                      <a:pt x="132830" y="518845"/>
                    </a:lnTo>
                    <a:lnTo>
                      <a:pt x="171390" y="538849"/>
                    </a:lnTo>
                    <a:lnTo>
                      <a:pt x="213135" y="552759"/>
                    </a:lnTo>
                    <a:lnTo>
                      <a:pt x="257483" y="559993"/>
                    </a:lnTo>
                    <a:lnTo>
                      <a:pt x="280452" y="560925"/>
                    </a:lnTo>
                    <a:lnTo>
                      <a:pt x="303421" y="559993"/>
                    </a:lnTo>
                    <a:lnTo>
                      <a:pt x="347771" y="552759"/>
                    </a:lnTo>
                    <a:lnTo>
                      <a:pt x="389517" y="538849"/>
                    </a:lnTo>
                    <a:lnTo>
                      <a:pt x="428078" y="518845"/>
                    </a:lnTo>
                    <a:lnTo>
                      <a:pt x="432527" y="515837"/>
                    </a:lnTo>
                    <a:lnTo>
                      <a:pt x="280452" y="515837"/>
                    </a:lnTo>
                    <a:lnTo>
                      <a:pt x="261175" y="515055"/>
                    </a:lnTo>
                    <a:lnTo>
                      <a:pt x="206135" y="503818"/>
                    </a:lnTo>
                    <a:lnTo>
                      <a:pt x="156558" y="480523"/>
                    </a:lnTo>
                    <a:lnTo>
                      <a:pt x="114094" y="446820"/>
                    </a:lnTo>
                    <a:lnTo>
                      <a:pt x="80391" y="404356"/>
                    </a:lnTo>
                    <a:lnTo>
                      <a:pt x="57096" y="354779"/>
                    </a:lnTo>
                    <a:lnTo>
                      <a:pt x="45858" y="299738"/>
                    </a:lnTo>
                    <a:lnTo>
                      <a:pt x="45077" y="280462"/>
                    </a:lnTo>
                    <a:lnTo>
                      <a:pt x="45858" y="261186"/>
                    </a:lnTo>
                    <a:lnTo>
                      <a:pt x="57096" y="206146"/>
                    </a:lnTo>
                    <a:lnTo>
                      <a:pt x="80391" y="156572"/>
                    </a:lnTo>
                    <a:lnTo>
                      <a:pt x="114094" y="114110"/>
                    </a:lnTo>
                    <a:lnTo>
                      <a:pt x="156558" y="80409"/>
                    </a:lnTo>
                    <a:lnTo>
                      <a:pt x="206135" y="57116"/>
                    </a:lnTo>
                    <a:lnTo>
                      <a:pt x="261175" y="45879"/>
                    </a:lnTo>
                    <a:lnTo>
                      <a:pt x="280452" y="45098"/>
                    </a:lnTo>
                    <a:lnTo>
                      <a:pt x="432542" y="45098"/>
                    </a:lnTo>
                    <a:lnTo>
                      <a:pt x="428078" y="42079"/>
                    </a:lnTo>
                    <a:lnTo>
                      <a:pt x="389517" y="22075"/>
                    </a:lnTo>
                    <a:lnTo>
                      <a:pt x="347771" y="8165"/>
                    </a:lnTo>
                    <a:lnTo>
                      <a:pt x="303421" y="931"/>
                    </a:lnTo>
                    <a:lnTo>
                      <a:pt x="280452" y="0"/>
                    </a:lnTo>
                    <a:close/>
                  </a:path>
                  <a:path w="561340" h="561340">
                    <a:moveTo>
                      <a:pt x="432542" y="45098"/>
                    </a:moveTo>
                    <a:lnTo>
                      <a:pt x="280452" y="45098"/>
                    </a:lnTo>
                    <a:lnTo>
                      <a:pt x="299728" y="45879"/>
                    </a:lnTo>
                    <a:lnTo>
                      <a:pt x="318580" y="48184"/>
                    </a:lnTo>
                    <a:lnTo>
                      <a:pt x="371981" y="63622"/>
                    </a:lnTo>
                    <a:lnTo>
                      <a:pt x="419368" y="90567"/>
                    </a:lnTo>
                    <a:lnTo>
                      <a:pt x="459092" y="127372"/>
                    </a:lnTo>
                    <a:lnTo>
                      <a:pt x="489507" y="172388"/>
                    </a:lnTo>
                    <a:lnTo>
                      <a:pt x="508964" y="223967"/>
                    </a:lnTo>
                    <a:lnTo>
                      <a:pt x="515816" y="280462"/>
                    </a:lnTo>
                    <a:lnTo>
                      <a:pt x="515035" y="299738"/>
                    </a:lnTo>
                    <a:lnTo>
                      <a:pt x="503798" y="354779"/>
                    </a:lnTo>
                    <a:lnTo>
                      <a:pt x="480505" y="404356"/>
                    </a:lnTo>
                    <a:lnTo>
                      <a:pt x="446804" y="446820"/>
                    </a:lnTo>
                    <a:lnTo>
                      <a:pt x="404342" y="480523"/>
                    </a:lnTo>
                    <a:lnTo>
                      <a:pt x="354768" y="503818"/>
                    </a:lnTo>
                    <a:lnTo>
                      <a:pt x="299728" y="515055"/>
                    </a:lnTo>
                    <a:lnTo>
                      <a:pt x="280452" y="515837"/>
                    </a:lnTo>
                    <a:lnTo>
                      <a:pt x="432527" y="515837"/>
                    </a:lnTo>
                    <a:lnTo>
                      <a:pt x="478673" y="478685"/>
                    </a:lnTo>
                    <a:lnTo>
                      <a:pt x="506725" y="445991"/>
                    </a:lnTo>
                    <a:lnTo>
                      <a:pt x="529556" y="409240"/>
                    </a:lnTo>
                    <a:lnTo>
                      <a:pt x="546584" y="369014"/>
                    </a:lnTo>
                    <a:lnTo>
                      <a:pt x="557227" y="325894"/>
                    </a:lnTo>
                    <a:lnTo>
                      <a:pt x="560904" y="280462"/>
                    </a:lnTo>
                    <a:lnTo>
                      <a:pt x="559973" y="257494"/>
                    </a:lnTo>
                    <a:lnTo>
                      <a:pt x="552740" y="213145"/>
                    </a:lnTo>
                    <a:lnTo>
                      <a:pt x="538832" y="171399"/>
                    </a:lnTo>
                    <a:lnTo>
                      <a:pt x="518830" y="132838"/>
                    </a:lnTo>
                    <a:lnTo>
                      <a:pt x="493316" y="98042"/>
                    </a:lnTo>
                    <a:lnTo>
                      <a:pt x="462871" y="67596"/>
                    </a:lnTo>
                    <a:lnTo>
                      <a:pt x="445982" y="54185"/>
                    </a:lnTo>
                    <a:lnTo>
                      <a:pt x="432542" y="45098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7" name="Группа 1"/>
            <p:cNvGrpSpPr>
              <a:grpSpLocks/>
            </p:cNvGrpSpPr>
            <p:nvPr/>
          </p:nvGrpSpPr>
          <p:grpSpPr bwMode="auto">
            <a:xfrm>
              <a:off x="6168570" y="4666549"/>
              <a:ext cx="560387" cy="560388"/>
              <a:chOff x="198438" y="2533650"/>
              <a:chExt cx="560387" cy="560388"/>
            </a:xfrm>
            <a:solidFill>
              <a:srgbClr val="A2D79D"/>
            </a:solidFill>
          </p:grpSpPr>
          <p:sp>
            <p:nvSpPr>
              <p:cNvPr id="55" name="object 66"/>
              <p:cNvSpPr/>
              <p:nvPr/>
            </p:nvSpPr>
            <p:spPr>
              <a:xfrm>
                <a:off x="368300" y="2660650"/>
                <a:ext cx="1539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307340">
                    <a:moveTo>
                      <a:pt x="0" y="0"/>
                    </a:moveTo>
                    <a:lnTo>
                      <a:pt x="0" y="306744"/>
                    </a:lnTo>
                    <a:lnTo>
                      <a:pt x="153367" y="1533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" name="object 67"/>
              <p:cNvSpPr/>
              <p:nvPr/>
            </p:nvSpPr>
            <p:spPr>
              <a:xfrm>
                <a:off x="473075" y="2671763"/>
                <a:ext cx="1778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78434" h="282575">
                    <a:moveTo>
                      <a:pt x="31873" y="0"/>
                    </a:moveTo>
                    <a:lnTo>
                      <a:pt x="0" y="31883"/>
                    </a:lnTo>
                    <a:lnTo>
                      <a:pt x="114363" y="146246"/>
                    </a:lnTo>
                    <a:lnTo>
                      <a:pt x="10114" y="250494"/>
                    </a:lnTo>
                    <a:lnTo>
                      <a:pt x="41998" y="282378"/>
                    </a:lnTo>
                    <a:lnTo>
                      <a:pt x="178120" y="146246"/>
                    </a:lnTo>
                    <a:lnTo>
                      <a:pt x="31873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" name="object 68"/>
              <p:cNvSpPr/>
              <p:nvPr/>
            </p:nvSpPr>
            <p:spPr>
              <a:xfrm>
                <a:off x="198438" y="2533650"/>
                <a:ext cx="560387" cy="560388"/>
              </a:xfrm>
              <a:custGeom>
                <a:avLst/>
                <a:gdLst/>
                <a:ahLst/>
                <a:cxnLst/>
                <a:rect l="l" t="t" r="r" b="b"/>
                <a:pathLst>
                  <a:path w="561340" h="561340">
                    <a:moveTo>
                      <a:pt x="280452" y="0"/>
                    </a:moveTo>
                    <a:lnTo>
                      <a:pt x="235020" y="3677"/>
                    </a:lnTo>
                    <a:lnTo>
                      <a:pt x="191901" y="14322"/>
                    </a:lnTo>
                    <a:lnTo>
                      <a:pt x="151676" y="31352"/>
                    </a:lnTo>
                    <a:lnTo>
                      <a:pt x="114926" y="54185"/>
                    </a:lnTo>
                    <a:lnTo>
                      <a:pt x="82234" y="82239"/>
                    </a:lnTo>
                    <a:lnTo>
                      <a:pt x="54181" y="114933"/>
                    </a:lnTo>
                    <a:lnTo>
                      <a:pt x="31349" y="151684"/>
                    </a:lnTo>
                    <a:lnTo>
                      <a:pt x="14321" y="191911"/>
                    </a:lnTo>
                    <a:lnTo>
                      <a:pt x="3677" y="235031"/>
                    </a:lnTo>
                    <a:lnTo>
                      <a:pt x="0" y="280462"/>
                    </a:lnTo>
                    <a:lnTo>
                      <a:pt x="931" y="303431"/>
                    </a:lnTo>
                    <a:lnTo>
                      <a:pt x="8164" y="347779"/>
                    </a:lnTo>
                    <a:lnTo>
                      <a:pt x="22073" y="389525"/>
                    </a:lnTo>
                    <a:lnTo>
                      <a:pt x="42076" y="428087"/>
                    </a:lnTo>
                    <a:lnTo>
                      <a:pt x="67591" y="462882"/>
                    </a:lnTo>
                    <a:lnTo>
                      <a:pt x="98036" y="493329"/>
                    </a:lnTo>
                    <a:lnTo>
                      <a:pt x="132830" y="518845"/>
                    </a:lnTo>
                    <a:lnTo>
                      <a:pt x="171390" y="538849"/>
                    </a:lnTo>
                    <a:lnTo>
                      <a:pt x="213135" y="552759"/>
                    </a:lnTo>
                    <a:lnTo>
                      <a:pt x="257483" y="559993"/>
                    </a:lnTo>
                    <a:lnTo>
                      <a:pt x="280452" y="560925"/>
                    </a:lnTo>
                    <a:lnTo>
                      <a:pt x="303421" y="559993"/>
                    </a:lnTo>
                    <a:lnTo>
                      <a:pt x="347771" y="552759"/>
                    </a:lnTo>
                    <a:lnTo>
                      <a:pt x="389517" y="538849"/>
                    </a:lnTo>
                    <a:lnTo>
                      <a:pt x="428078" y="518845"/>
                    </a:lnTo>
                    <a:lnTo>
                      <a:pt x="432527" y="515837"/>
                    </a:lnTo>
                    <a:lnTo>
                      <a:pt x="280452" y="515837"/>
                    </a:lnTo>
                    <a:lnTo>
                      <a:pt x="261175" y="515055"/>
                    </a:lnTo>
                    <a:lnTo>
                      <a:pt x="206135" y="503818"/>
                    </a:lnTo>
                    <a:lnTo>
                      <a:pt x="156558" y="480523"/>
                    </a:lnTo>
                    <a:lnTo>
                      <a:pt x="114094" y="446820"/>
                    </a:lnTo>
                    <a:lnTo>
                      <a:pt x="80391" y="404356"/>
                    </a:lnTo>
                    <a:lnTo>
                      <a:pt x="57096" y="354779"/>
                    </a:lnTo>
                    <a:lnTo>
                      <a:pt x="45858" y="299738"/>
                    </a:lnTo>
                    <a:lnTo>
                      <a:pt x="45077" y="280462"/>
                    </a:lnTo>
                    <a:lnTo>
                      <a:pt x="45858" y="261186"/>
                    </a:lnTo>
                    <a:lnTo>
                      <a:pt x="57096" y="206146"/>
                    </a:lnTo>
                    <a:lnTo>
                      <a:pt x="80391" y="156572"/>
                    </a:lnTo>
                    <a:lnTo>
                      <a:pt x="114094" y="114110"/>
                    </a:lnTo>
                    <a:lnTo>
                      <a:pt x="156558" y="80409"/>
                    </a:lnTo>
                    <a:lnTo>
                      <a:pt x="206135" y="57116"/>
                    </a:lnTo>
                    <a:lnTo>
                      <a:pt x="261175" y="45879"/>
                    </a:lnTo>
                    <a:lnTo>
                      <a:pt x="280452" y="45098"/>
                    </a:lnTo>
                    <a:lnTo>
                      <a:pt x="432542" y="45098"/>
                    </a:lnTo>
                    <a:lnTo>
                      <a:pt x="428078" y="42079"/>
                    </a:lnTo>
                    <a:lnTo>
                      <a:pt x="389517" y="22075"/>
                    </a:lnTo>
                    <a:lnTo>
                      <a:pt x="347771" y="8165"/>
                    </a:lnTo>
                    <a:lnTo>
                      <a:pt x="303421" y="931"/>
                    </a:lnTo>
                    <a:lnTo>
                      <a:pt x="280452" y="0"/>
                    </a:lnTo>
                    <a:close/>
                  </a:path>
                  <a:path w="561340" h="561340">
                    <a:moveTo>
                      <a:pt x="432542" y="45098"/>
                    </a:moveTo>
                    <a:lnTo>
                      <a:pt x="280452" y="45098"/>
                    </a:lnTo>
                    <a:lnTo>
                      <a:pt x="299728" y="45879"/>
                    </a:lnTo>
                    <a:lnTo>
                      <a:pt x="318580" y="48184"/>
                    </a:lnTo>
                    <a:lnTo>
                      <a:pt x="371981" y="63622"/>
                    </a:lnTo>
                    <a:lnTo>
                      <a:pt x="419368" y="90567"/>
                    </a:lnTo>
                    <a:lnTo>
                      <a:pt x="459092" y="127372"/>
                    </a:lnTo>
                    <a:lnTo>
                      <a:pt x="489507" y="172388"/>
                    </a:lnTo>
                    <a:lnTo>
                      <a:pt x="508964" y="223967"/>
                    </a:lnTo>
                    <a:lnTo>
                      <a:pt x="515816" y="280462"/>
                    </a:lnTo>
                    <a:lnTo>
                      <a:pt x="515035" y="299738"/>
                    </a:lnTo>
                    <a:lnTo>
                      <a:pt x="503798" y="354779"/>
                    </a:lnTo>
                    <a:lnTo>
                      <a:pt x="480505" y="404356"/>
                    </a:lnTo>
                    <a:lnTo>
                      <a:pt x="446804" y="446820"/>
                    </a:lnTo>
                    <a:lnTo>
                      <a:pt x="404342" y="480523"/>
                    </a:lnTo>
                    <a:lnTo>
                      <a:pt x="354768" y="503818"/>
                    </a:lnTo>
                    <a:lnTo>
                      <a:pt x="299728" y="515055"/>
                    </a:lnTo>
                    <a:lnTo>
                      <a:pt x="280452" y="515837"/>
                    </a:lnTo>
                    <a:lnTo>
                      <a:pt x="432527" y="515837"/>
                    </a:lnTo>
                    <a:lnTo>
                      <a:pt x="478673" y="478685"/>
                    </a:lnTo>
                    <a:lnTo>
                      <a:pt x="506725" y="445991"/>
                    </a:lnTo>
                    <a:lnTo>
                      <a:pt x="529556" y="409240"/>
                    </a:lnTo>
                    <a:lnTo>
                      <a:pt x="546584" y="369014"/>
                    </a:lnTo>
                    <a:lnTo>
                      <a:pt x="557227" y="325894"/>
                    </a:lnTo>
                    <a:lnTo>
                      <a:pt x="560904" y="280462"/>
                    </a:lnTo>
                    <a:lnTo>
                      <a:pt x="559973" y="257494"/>
                    </a:lnTo>
                    <a:lnTo>
                      <a:pt x="552740" y="213145"/>
                    </a:lnTo>
                    <a:lnTo>
                      <a:pt x="538832" y="171399"/>
                    </a:lnTo>
                    <a:lnTo>
                      <a:pt x="518830" y="132838"/>
                    </a:lnTo>
                    <a:lnTo>
                      <a:pt x="493316" y="98042"/>
                    </a:lnTo>
                    <a:lnTo>
                      <a:pt x="462871" y="67596"/>
                    </a:lnTo>
                    <a:lnTo>
                      <a:pt x="445982" y="54185"/>
                    </a:lnTo>
                    <a:lnTo>
                      <a:pt x="432542" y="45098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8" name="Группа 1"/>
            <p:cNvGrpSpPr>
              <a:grpSpLocks/>
            </p:cNvGrpSpPr>
            <p:nvPr/>
          </p:nvGrpSpPr>
          <p:grpSpPr bwMode="auto">
            <a:xfrm>
              <a:off x="6157670" y="950363"/>
              <a:ext cx="560387" cy="560388"/>
              <a:chOff x="198438" y="2533650"/>
              <a:chExt cx="560387" cy="560388"/>
            </a:xfrm>
            <a:solidFill>
              <a:srgbClr val="A2D79D"/>
            </a:solidFill>
          </p:grpSpPr>
          <p:sp>
            <p:nvSpPr>
              <p:cNvPr id="59" name="object 66"/>
              <p:cNvSpPr/>
              <p:nvPr/>
            </p:nvSpPr>
            <p:spPr>
              <a:xfrm>
                <a:off x="368300" y="2660650"/>
                <a:ext cx="1539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307340">
                    <a:moveTo>
                      <a:pt x="0" y="0"/>
                    </a:moveTo>
                    <a:lnTo>
                      <a:pt x="0" y="306744"/>
                    </a:lnTo>
                    <a:lnTo>
                      <a:pt x="153367" y="1533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" name="object 67"/>
              <p:cNvSpPr/>
              <p:nvPr/>
            </p:nvSpPr>
            <p:spPr>
              <a:xfrm>
                <a:off x="473075" y="2671763"/>
                <a:ext cx="177799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78434" h="282575">
                    <a:moveTo>
                      <a:pt x="31873" y="0"/>
                    </a:moveTo>
                    <a:lnTo>
                      <a:pt x="0" y="31883"/>
                    </a:lnTo>
                    <a:lnTo>
                      <a:pt x="114363" y="146246"/>
                    </a:lnTo>
                    <a:lnTo>
                      <a:pt x="10114" y="250494"/>
                    </a:lnTo>
                    <a:lnTo>
                      <a:pt x="41998" y="282378"/>
                    </a:lnTo>
                    <a:lnTo>
                      <a:pt x="178120" y="146246"/>
                    </a:lnTo>
                    <a:lnTo>
                      <a:pt x="31873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1" name="object 68"/>
              <p:cNvSpPr/>
              <p:nvPr/>
            </p:nvSpPr>
            <p:spPr>
              <a:xfrm>
                <a:off x="198438" y="2533650"/>
                <a:ext cx="560387" cy="560388"/>
              </a:xfrm>
              <a:custGeom>
                <a:avLst/>
                <a:gdLst/>
                <a:ahLst/>
                <a:cxnLst/>
                <a:rect l="l" t="t" r="r" b="b"/>
                <a:pathLst>
                  <a:path w="561340" h="561340">
                    <a:moveTo>
                      <a:pt x="280452" y="0"/>
                    </a:moveTo>
                    <a:lnTo>
                      <a:pt x="235020" y="3677"/>
                    </a:lnTo>
                    <a:lnTo>
                      <a:pt x="191901" y="14322"/>
                    </a:lnTo>
                    <a:lnTo>
                      <a:pt x="151676" y="31352"/>
                    </a:lnTo>
                    <a:lnTo>
                      <a:pt x="114926" y="54185"/>
                    </a:lnTo>
                    <a:lnTo>
                      <a:pt x="82234" y="82239"/>
                    </a:lnTo>
                    <a:lnTo>
                      <a:pt x="54181" y="114933"/>
                    </a:lnTo>
                    <a:lnTo>
                      <a:pt x="31349" y="151684"/>
                    </a:lnTo>
                    <a:lnTo>
                      <a:pt x="14321" y="191911"/>
                    </a:lnTo>
                    <a:lnTo>
                      <a:pt x="3677" y="235031"/>
                    </a:lnTo>
                    <a:lnTo>
                      <a:pt x="0" y="280462"/>
                    </a:lnTo>
                    <a:lnTo>
                      <a:pt x="931" y="303431"/>
                    </a:lnTo>
                    <a:lnTo>
                      <a:pt x="8164" y="347779"/>
                    </a:lnTo>
                    <a:lnTo>
                      <a:pt x="22073" y="389525"/>
                    </a:lnTo>
                    <a:lnTo>
                      <a:pt x="42076" y="428087"/>
                    </a:lnTo>
                    <a:lnTo>
                      <a:pt x="67591" y="462882"/>
                    </a:lnTo>
                    <a:lnTo>
                      <a:pt x="98036" y="493329"/>
                    </a:lnTo>
                    <a:lnTo>
                      <a:pt x="132830" y="518845"/>
                    </a:lnTo>
                    <a:lnTo>
                      <a:pt x="171390" y="538849"/>
                    </a:lnTo>
                    <a:lnTo>
                      <a:pt x="213135" y="552759"/>
                    </a:lnTo>
                    <a:lnTo>
                      <a:pt x="257483" y="559993"/>
                    </a:lnTo>
                    <a:lnTo>
                      <a:pt x="280452" y="560925"/>
                    </a:lnTo>
                    <a:lnTo>
                      <a:pt x="303421" y="559993"/>
                    </a:lnTo>
                    <a:lnTo>
                      <a:pt x="347771" y="552759"/>
                    </a:lnTo>
                    <a:lnTo>
                      <a:pt x="389517" y="538849"/>
                    </a:lnTo>
                    <a:lnTo>
                      <a:pt x="428078" y="518845"/>
                    </a:lnTo>
                    <a:lnTo>
                      <a:pt x="432527" y="515837"/>
                    </a:lnTo>
                    <a:lnTo>
                      <a:pt x="280452" y="515837"/>
                    </a:lnTo>
                    <a:lnTo>
                      <a:pt x="261175" y="515055"/>
                    </a:lnTo>
                    <a:lnTo>
                      <a:pt x="206135" y="503818"/>
                    </a:lnTo>
                    <a:lnTo>
                      <a:pt x="156558" y="480523"/>
                    </a:lnTo>
                    <a:lnTo>
                      <a:pt x="114094" y="446820"/>
                    </a:lnTo>
                    <a:lnTo>
                      <a:pt x="80391" y="404356"/>
                    </a:lnTo>
                    <a:lnTo>
                      <a:pt x="57096" y="354779"/>
                    </a:lnTo>
                    <a:lnTo>
                      <a:pt x="45858" y="299738"/>
                    </a:lnTo>
                    <a:lnTo>
                      <a:pt x="45077" y="280462"/>
                    </a:lnTo>
                    <a:lnTo>
                      <a:pt x="45858" y="261186"/>
                    </a:lnTo>
                    <a:lnTo>
                      <a:pt x="57096" y="206146"/>
                    </a:lnTo>
                    <a:lnTo>
                      <a:pt x="80391" y="156572"/>
                    </a:lnTo>
                    <a:lnTo>
                      <a:pt x="114094" y="114110"/>
                    </a:lnTo>
                    <a:lnTo>
                      <a:pt x="156558" y="80409"/>
                    </a:lnTo>
                    <a:lnTo>
                      <a:pt x="206135" y="57116"/>
                    </a:lnTo>
                    <a:lnTo>
                      <a:pt x="261175" y="45879"/>
                    </a:lnTo>
                    <a:lnTo>
                      <a:pt x="280452" y="45098"/>
                    </a:lnTo>
                    <a:lnTo>
                      <a:pt x="432542" y="45098"/>
                    </a:lnTo>
                    <a:lnTo>
                      <a:pt x="428078" y="42079"/>
                    </a:lnTo>
                    <a:lnTo>
                      <a:pt x="389517" y="22075"/>
                    </a:lnTo>
                    <a:lnTo>
                      <a:pt x="347771" y="8165"/>
                    </a:lnTo>
                    <a:lnTo>
                      <a:pt x="303421" y="931"/>
                    </a:lnTo>
                    <a:lnTo>
                      <a:pt x="280452" y="0"/>
                    </a:lnTo>
                    <a:close/>
                  </a:path>
                  <a:path w="561340" h="561340">
                    <a:moveTo>
                      <a:pt x="432542" y="45098"/>
                    </a:moveTo>
                    <a:lnTo>
                      <a:pt x="280452" y="45098"/>
                    </a:lnTo>
                    <a:lnTo>
                      <a:pt x="299728" y="45879"/>
                    </a:lnTo>
                    <a:lnTo>
                      <a:pt x="318580" y="48184"/>
                    </a:lnTo>
                    <a:lnTo>
                      <a:pt x="371981" y="63622"/>
                    </a:lnTo>
                    <a:lnTo>
                      <a:pt x="419368" y="90567"/>
                    </a:lnTo>
                    <a:lnTo>
                      <a:pt x="459092" y="127372"/>
                    </a:lnTo>
                    <a:lnTo>
                      <a:pt x="489507" y="172388"/>
                    </a:lnTo>
                    <a:lnTo>
                      <a:pt x="508964" y="223967"/>
                    </a:lnTo>
                    <a:lnTo>
                      <a:pt x="515816" y="280462"/>
                    </a:lnTo>
                    <a:lnTo>
                      <a:pt x="515035" y="299738"/>
                    </a:lnTo>
                    <a:lnTo>
                      <a:pt x="503798" y="354779"/>
                    </a:lnTo>
                    <a:lnTo>
                      <a:pt x="480505" y="404356"/>
                    </a:lnTo>
                    <a:lnTo>
                      <a:pt x="446804" y="446820"/>
                    </a:lnTo>
                    <a:lnTo>
                      <a:pt x="404342" y="480523"/>
                    </a:lnTo>
                    <a:lnTo>
                      <a:pt x="354768" y="503818"/>
                    </a:lnTo>
                    <a:lnTo>
                      <a:pt x="299728" y="515055"/>
                    </a:lnTo>
                    <a:lnTo>
                      <a:pt x="280452" y="515837"/>
                    </a:lnTo>
                    <a:lnTo>
                      <a:pt x="432527" y="515837"/>
                    </a:lnTo>
                    <a:lnTo>
                      <a:pt x="478673" y="478685"/>
                    </a:lnTo>
                    <a:lnTo>
                      <a:pt x="506725" y="445991"/>
                    </a:lnTo>
                    <a:lnTo>
                      <a:pt x="529556" y="409240"/>
                    </a:lnTo>
                    <a:lnTo>
                      <a:pt x="546584" y="369014"/>
                    </a:lnTo>
                    <a:lnTo>
                      <a:pt x="557227" y="325894"/>
                    </a:lnTo>
                    <a:lnTo>
                      <a:pt x="560904" y="280462"/>
                    </a:lnTo>
                    <a:lnTo>
                      <a:pt x="559973" y="257494"/>
                    </a:lnTo>
                    <a:lnTo>
                      <a:pt x="552740" y="213145"/>
                    </a:lnTo>
                    <a:lnTo>
                      <a:pt x="538832" y="171399"/>
                    </a:lnTo>
                    <a:lnTo>
                      <a:pt x="518830" y="132838"/>
                    </a:lnTo>
                    <a:lnTo>
                      <a:pt x="493316" y="98042"/>
                    </a:lnTo>
                    <a:lnTo>
                      <a:pt x="462871" y="67596"/>
                    </a:lnTo>
                    <a:lnTo>
                      <a:pt x="445982" y="54185"/>
                    </a:lnTo>
                    <a:lnTo>
                      <a:pt x="432542" y="45098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9" name="Группа 1"/>
            <p:cNvGrpSpPr>
              <a:grpSpLocks/>
            </p:cNvGrpSpPr>
            <p:nvPr/>
          </p:nvGrpSpPr>
          <p:grpSpPr bwMode="auto">
            <a:xfrm flipH="1">
              <a:off x="10518575" y="2821441"/>
              <a:ext cx="560387" cy="560388"/>
              <a:chOff x="198438" y="2533650"/>
              <a:chExt cx="560387" cy="560388"/>
            </a:xfrm>
            <a:solidFill>
              <a:srgbClr val="A2D79D"/>
            </a:solidFill>
          </p:grpSpPr>
          <p:sp>
            <p:nvSpPr>
              <p:cNvPr id="63" name="object 66"/>
              <p:cNvSpPr/>
              <p:nvPr/>
            </p:nvSpPr>
            <p:spPr>
              <a:xfrm>
                <a:off x="368300" y="2660650"/>
                <a:ext cx="1539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307340">
                    <a:moveTo>
                      <a:pt x="0" y="0"/>
                    </a:moveTo>
                    <a:lnTo>
                      <a:pt x="0" y="306744"/>
                    </a:lnTo>
                    <a:lnTo>
                      <a:pt x="153367" y="1533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4" name="object 67"/>
              <p:cNvSpPr/>
              <p:nvPr/>
            </p:nvSpPr>
            <p:spPr>
              <a:xfrm>
                <a:off x="473075" y="2671763"/>
                <a:ext cx="1778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78434" h="282575">
                    <a:moveTo>
                      <a:pt x="31873" y="0"/>
                    </a:moveTo>
                    <a:lnTo>
                      <a:pt x="0" y="31883"/>
                    </a:lnTo>
                    <a:lnTo>
                      <a:pt x="114363" y="146246"/>
                    </a:lnTo>
                    <a:lnTo>
                      <a:pt x="10114" y="250494"/>
                    </a:lnTo>
                    <a:lnTo>
                      <a:pt x="41998" y="282378"/>
                    </a:lnTo>
                    <a:lnTo>
                      <a:pt x="178120" y="146246"/>
                    </a:lnTo>
                    <a:lnTo>
                      <a:pt x="31873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5" name="object 68"/>
              <p:cNvSpPr/>
              <p:nvPr/>
            </p:nvSpPr>
            <p:spPr>
              <a:xfrm>
                <a:off x="198438" y="2533650"/>
                <a:ext cx="560387" cy="560388"/>
              </a:xfrm>
              <a:custGeom>
                <a:avLst/>
                <a:gdLst/>
                <a:ahLst/>
                <a:cxnLst/>
                <a:rect l="l" t="t" r="r" b="b"/>
                <a:pathLst>
                  <a:path w="561340" h="561340">
                    <a:moveTo>
                      <a:pt x="280452" y="0"/>
                    </a:moveTo>
                    <a:lnTo>
                      <a:pt x="235020" y="3677"/>
                    </a:lnTo>
                    <a:lnTo>
                      <a:pt x="191901" y="14322"/>
                    </a:lnTo>
                    <a:lnTo>
                      <a:pt x="151676" y="31352"/>
                    </a:lnTo>
                    <a:lnTo>
                      <a:pt x="114926" y="54185"/>
                    </a:lnTo>
                    <a:lnTo>
                      <a:pt x="82234" y="82239"/>
                    </a:lnTo>
                    <a:lnTo>
                      <a:pt x="54181" y="114933"/>
                    </a:lnTo>
                    <a:lnTo>
                      <a:pt x="31349" y="151684"/>
                    </a:lnTo>
                    <a:lnTo>
                      <a:pt x="14321" y="191911"/>
                    </a:lnTo>
                    <a:lnTo>
                      <a:pt x="3677" y="235031"/>
                    </a:lnTo>
                    <a:lnTo>
                      <a:pt x="0" y="280462"/>
                    </a:lnTo>
                    <a:lnTo>
                      <a:pt x="931" y="303431"/>
                    </a:lnTo>
                    <a:lnTo>
                      <a:pt x="8164" y="347779"/>
                    </a:lnTo>
                    <a:lnTo>
                      <a:pt x="22073" y="389525"/>
                    </a:lnTo>
                    <a:lnTo>
                      <a:pt x="42076" y="428087"/>
                    </a:lnTo>
                    <a:lnTo>
                      <a:pt x="67591" y="462882"/>
                    </a:lnTo>
                    <a:lnTo>
                      <a:pt x="98036" y="493329"/>
                    </a:lnTo>
                    <a:lnTo>
                      <a:pt x="132830" y="518845"/>
                    </a:lnTo>
                    <a:lnTo>
                      <a:pt x="171390" y="538849"/>
                    </a:lnTo>
                    <a:lnTo>
                      <a:pt x="213135" y="552759"/>
                    </a:lnTo>
                    <a:lnTo>
                      <a:pt x="257483" y="559993"/>
                    </a:lnTo>
                    <a:lnTo>
                      <a:pt x="280452" y="560925"/>
                    </a:lnTo>
                    <a:lnTo>
                      <a:pt x="303421" y="559993"/>
                    </a:lnTo>
                    <a:lnTo>
                      <a:pt x="347771" y="552759"/>
                    </a:lnTo>
                    <a:lnTo>
                      <a:pt x="389517" y="538849"/>
                    </a:lnTo>
                    <a:lnTo>
                      <a:pt x="428078" y="518845"/>
                    </a:lnTo>
                    <a:lnTo>
                      <a:pt x="432527" y="515837"/>
                    </a:lnTo>
                    <a:lnTo>
                      <a:pt x="280452" y="515837"/>
                    </a:lnTo>
                    <a:lnTo>
                      <a:pt x="261175" y="515055"/>
                    </a:lnTo>
                    <a:lnTo>
                      <a:pt x="206135" y="503818"/>
                    </a:lnTo>
                    <a:lnTo>
                      <a:pt x="156558" y="480523"/>
                    </a:lnTo>
                    <a:lnTo>
                      <a:pt x="114094" y="446820"/>
                    </a:lnTo>
                    <a:lnTo>
                      <a:pt x="80391" y="404356"/>
                    </a:lnTo>
                    <a:lnTo>
                      <a:pt x="57096" y="354779"/>
                    </a:lnTo>
                    <a:lnTo>
                      <a:pt x="45858" y="299738"/>
                    </a:lnTo>
                    <a:lnTo>
                      <a:pt x="45077" y="280462"/>
                    </a:lnTo>
                    <a:lnTo>
                      <a:pt x="45858" y="261186"/>
                    </a:lnTo>
                    <a:lnTo>
                      <a:pt x="57096" y="206146"/>
                    </a:lnTo>
                    <a:lnTo>
                      <a:pt x="80391" y="156572"/>
                    </a:lnTo>
                    <a:lnTo>
                      <a:pt x="114094" y="114110"/>
                    </a:lnTo>
                    <a:lnTo>
                      <a:pt x="156558" y="80409"/>
                    </a:lnTo>
                    <a:lnTo>
                      <a:pt x="206135" y="57116"/>
                    </a:lnTo>
                    <a:lnTo>
                      <a:pt x="261175" y="45879"/>
                    </a:lnTo>
                    <a:lnTo>
                      <a:pt x="280452" y="45098"/>
                    </a:lnTo>
                    <a:lnTo>
                      <a:pt x="432542" y="45098"/>
                    </a:lnTo>
                    <a:lnTo>
                      <a:pt x="428078" y="42079"/>
                    </a:lnTo>
                    <a:lnTo>
                      <a:pt x="389517" y="22075"/>
                    </a:lnTo>
                    <a:lnTo>
                      <a:pt x="347771" y="8165"/>
                    </a:lnTo>
                    <a:lnTo>
                      <a:pt x="303421" y="931"/>
                    </a:lnTo>
                    <a:lnTo>
                      <a:pt x="280452" y="0"/>
                    </a:lnTo>
                    <a:close/>
                  </a:path>
                  <a:path w="561340" h="561340">
                    <a:moveTo>
                      <a:pt x="432542" y="45098"/>
                    </a:moveTo>
                    <a:lnTo>
                      <a:pt x="280452" y="45098"/>
                    </a:lnTo>
                    <a:lnTo>
                      <a:pt x="299728" y="45879"/>
                    </a:lnTo>
                    <a:lnTo>
                      <a:pt x="318580" y="48184"/>
                    </a:lnTo>
                    <a:lnTo>
                      <a:pt x="371981" y="63622"/>
                    </a:lnTo>
                    <a:lnTo>
                      <a:pt x="419368" y="90567"/>
                    </a:lnTo>
                    <a:lnTo>
                      <a:pt x="459092" y="127372"/>
                    </a:lnTo>
                    <a:lnTo>
                      <a:pt x="489507" y="172388"/>
                    </a:lnTo>
                    <a:lnTo>
                      <a:pt x="508964" y="223967"/>
                    </a:lnTo>
                    <a:lnTo>
                      <a:pt x="515816" y="280462"/>
                    </a:lnTo>
                    <a:lnTo>
                      <a:pt x="515035" y="299738"/>
                    </a:lnTo>
                    <a:lnTo>
                      <a:pt x="503798" y="354779"/>
                    </a:lnTo>
                    <a:lnTo>
                      <a:pt x="480505" y="404356"/>
                    </a:lnTo>
                    <a:lnTo>
                      <a:pt x="446804" y="446820"/>
                    </a:lnTo>
                    <a:lnTo>
                      <a:pt x="404342" y="480523"/>
                    </a:lnTo>
                    <a:lnTo>
                      <a:pt x="354768" y="503818"/>
                    </a:lnTo>
                    <a:lnTo>
                      <a:pt x="299728" y="515055"/>
                    </a:lnTo>
                    <a:lnTo>
                      <a:pt x="280452" y="515837"/>
                    </a:lnTo>
                    <a:lnTo>
                      <a:pt x="432527" y="515837"/>
                    </a:lnTo>
                    <a:lnTo>
                      <a:pt x="478673" y="478685"/>
                    </a:lnTo>
                    <a:lnTo>
                      <a:pt x="506725" y="445991"/>
                    </a:lnTo>
                    <a:lnTo>
                      <a:pt x="529556" y="409240"/>
                    </a:lnTo>
                    <a:lnTo>
                      <a:pt x="546584" y="369014"/>
                    </a:lnTo>
                    <a:lnTo>
                      <a:pt x="557227" y="325894"/>
                    </a:lnTo>
                    <a:lnTo>
                      <a:pt x="560904" y="280462"/>
                    </a:lnTo>
                    <a:lnTo>
                      <a:pt x="559973" y="257494"/>
                    </a:lnTo>
                    <a:lnTo>
                      <a:pt x="552740" y="213145"/>
                    </a:lnTo>
                    <a:lnTo>
                      <a:pt x="538832" y="171399"/>
                    </a:lnTo>
                    <a:lnTo>
                      <a:pt x="518830" y="132838"/>
                    </a:lnTo>
                    <a:lnTo>
                      <a:pt x="493316" y="98042"/>
                    </a:lnTo>
                    <a:lnTo>
                      <a:pt x="462871" y="67596"/>
                    </a:lnTo>
                    <a:lnTo>
                      <a:pt x="445982" y="54185"/>
                    </a:lnTo>
                    <a:lnTo>
                      <a:pt x="432542" y="45098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0" name="Группа 1"/>
            <p:cNvGrpSpPr>
              <a:grpSpLocks/>
            </p:cNvGrpSpPr>
            <p:nvPr/>
          </p:nvGrpSpPr>
          <p:grpSpPr bwMode="auto">
            <a:xfrm flipH="1">
              <a:off x="10518575" y="4623154"/>
              <a:ext cx="560387" cy="560388"/>
              <a:chOff x="198438" y="2533650"/>
              <a:chExt cx="560387" cy="560388"/>
            </a:xfrm>
            <a:solidFill>
              <a:srgbClr val="A2D79D"/>
            </a:solidFill>
          </p:grpSpPr>
          <p:sp>
            <p:nvSpPr>
              <p:cNvPr id="67" name="object 66"/>
              <p:cNvSpPr/>
              <p:nvPr/>
            </p:nvSpPr>
            <p:spPr>
              <a:xfrm>
                <a:off x="368300" y="2660650"/>
                <a:ext cx="1539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307340">
                    <a:moveTo>
                      <a:pt x="0" y="0"/>
                    </a:moveTo>
                    <a:lnTo>
                      <a:pt x="0" y="306744"/>
                    </a:lnTo>
                    <a:lnTo>
                      <a:pt x="153367" y="1533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8" name="object 67"/>
              <p:cNvSpPr/>
              <p:nvPr/>
            </p:nvSpPr>
            <p:spPr>
              <a:xfrm>
                <a:off x="473075" y="2671763"/>
                <a:ext cx="1778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78434" h="282575">
                    <a:moveTo>
                      <a:pt x="31873" y="0"/>
                    </a:moveTo>
                    <a:lnTo>
                      <a:pt x="0" y="31883"/>
                    </a:lnTo>
                    <a:lnTo>
                      <a:pt x="114363" y="146246"/>
                    </a:lnTo>
                    <a:lnTo>
                      <a:pt x="10114" y="250494"/>
                    </a:lnTo>
                    <a:lnTo>
                      <a:pt x="41998" y="282378"/>
                    </a:lnTo>
                    <a:lnTo>
                      <a:pt x="178120" y="146246"/>
                    </a:lnTo>
                    <a:lnTo>
                      <a:pt x="31873" y="0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9" name="object 68"/>
              <p:cNvSpPr/>
              <p:nvPr/>
            </p:nvSpPr>
            <p:spPr>
              <a:xfrm>
                <a:off x="198438" y="2533650"/>
                <a:ext cx="560387" cy="560388"/>
              </a:xfrm>
              <a:custGeom>
                <a:avLst/>
                <a:gdLst/>
                <a:ahLst/>
                <a:cxnLst/>
                <a:rect l="l" t="t" r="r" b="b"/>
                <a:pathLst>
                  <a:path w="561340" h="561340">
                    <a:moveTo>
                      <a:pt x="280452" y="0"/>
                    </a:moveTo>
                    <a:lnTo>
                      <a:pt x="235020" y="3677"/>
                    </a:lnTo>
                    <a:lnTo>
                      <a:pt x="191901" y="14322"/>
                    </a:lnTo>
                    <a:lnTo>
                      <a:pt x="151676" y="31352"/>
                    </a:lnTo>
                    <a:lnTo>
                      <a:pt x="114926" y="54185"/>
                    </a:lnTo>
                    <a:lnTo>
                      <a:pt x="82234" y="82239"/>
                    </a:lnTo>
                    <a:lnTo>
                      <a:pt x="54181" y="114933"/>
                    </a:lnTo>
                    <a:lnTo>
                      <a:pt x="31349" y="151684"/>
                    </a:lnTo>
                    <a:lnTo>
                      <a:pt x="14321" y="191911"/>
                    </a:lnTo>
                    <a:lnTo>
                      <a:pt x="3677" y="235031"/>
                    </a:lnTo>
                    <a:lnTo>
                      <a:pt x="0" y="280462"/>
                    </a:lnTo>
                    <a:lnTo>
                      <a:pt x="931" y="303431"/>
                    </a:lnTo>
                    <a:lnTo>
                      <a:pt x="8164" y="347779"/>
                    </a:lnTo>
                    <a:lnTo>
                      <a:pt x="22073" y="389525"/>
                    </a:lnTo>
                    <a:lnTo>
                      <a:pt x="42076" y="428087"/>
                    </a:lnTo>
                    <a:lnTo>
                      <a:pt x="67591" y="462882"/>
                    </a:lnTo>
                    <a:lnTo>
                      <a:pt x="98036" y="493329"/>
                    </a:lnTo>
                    <a:lnTo>
                      <a:pt x="132830" y="518845"/>
                    </a:lnTo>
                    <a:lnTo>
                      <a:pt x="171390" y="538849"/>
                    </a:lnTo>
                    <a:lnTo>
                      <a:pt x="213135" y="552759"/>
                    </a:lnTo>
                    <a:lnTo>
                      <a:pt x="257483" y="559993"/>
                    </a:lnTo>
                    <a:lnTo>
                      <a:pt x="280452" y="560925"/>
                    </a:lnTo>
                    <a:lnTo>
                      <a:pt x="303421" y="559993"/>
                    </a:lnTo>
                    <a:lnTo>
                      <a:pt x="347771" y="552759"/>
                    </a:lnTo>
                    <a:lnTo>
                      <a:pt x="389517" y="538849"/>
                    </a:lnTo>
                    <a:lnTo>
                      <a:pt x="428078" y="518845"/>
                    </a:lnTo>
                    <a:lnTo>
                      <a:pt x="432527" y="515837"/>
                    </a:lnTo>
                    <a:lnTo>
                      <a:pt x="280452" y="515837"/>
                    </a:lnTo>
                    <a:lnTo>
                      <a:pt x="261175" y="515055"/>
                    </a:lnTo>
                    <a:lnTo>
                      <a:pt x="206135" y="503818"/>
                    </a:lnTo>
                    <a:lnTo>
                      <a:pt x="156558" y="480523"/>
                    </a:lnTo>
                    <a:lnTo>
                      <a:pt x="114094" y="446820"/>
                    </a:lnTo>
                    <a:lnTo>
                      <a:pt x="80391" y="404356"/>
                    </a:lnTo>
                    <a:lnTo>
                      <a:pt x="57096" y="354779"/>
                    </a:lnTo>
                    <a:lnTo>
                      <a:pt x="45858" y="299738"/>
                    </a:lnTo>
                    <a:lnTo>
                      <a:pt x="45077" y="280462"/>
                    </a:lnTo>
                    <a:lnTo>
                      <a:pt x="45858" y="261186"/>
                    </a:lnTo>
                    <a:lnTo>
                      <a:pt x="57096" y="206146"/>
                    </a:lnTo>
                    <a:lnTo>
                      <a:pt x="80391" y="156572"/>
                    </a:lnTo>
                    <a:lnTo>
                      <a:pt x="114094" y="114110"/>
                    </a:lnTo>
                    <a:lnTo>
                      <a:pt x="156558" y="80409"/>
                    </a:lnTo>
                    <a:lnTo>
                      <a:pt x="206135" y="57116"/>
                    </a:lnTo>
                    <a:lnTo>
                      <a:pt x="261175" y="45879"/>
                    </a:lnTo>
                    <a:lnTo>
                      <a:pt x="280452" y="45098"/>
                    </a:lnTo>
                    <a:lnTo>
                      <a:pt x="432542" y="45098"/>
                    </a:lnTo>
                    <a:lnTo>
                      <a:pt x="428078" y="42079"/>
                    </a:lnTo>
                    <a:lnTo>
                      <a:pt x="389517" y="22075"/>
                    </a:lnTo>
                    <a:lnTo>
                      <a:pt x="347771" y="8165"/>
                    </a:lnTo>
                    <a:lnTo>
                      <a:pt x="303421" y="931"/>
                    </a:lnTo>
                    <a:lnTo>
                      <a:pt x="280452" y="0"/>
                    </a:lnTo>
                    <a:close/>
                  </a:path>
                  <a:path w="561340" h="561340">
                    <a:moveTo>
                      <a:pt x="432542" y="45098"/>
                    </a:moveTo>
                    <a:lnTo>
                      <a:pt x="280452" y="45098"/>
                    </a:lnTo>
                    <a:lnTo>
                      <a:pt x="299728" y="45879"/>
                    </a:lnTo>
                    <a:lnTo>
                      <a:pt x="318580" y="48184"/>
                    </a:lnTo>
                    <a:lnTo>
                      <a:pt x="371981" y="63622"/>
                    </a:lnTo>
                    <a:lnTo>
                      <a:pt x="419368" y="90567"/>
                    </a:lnTo>
                    <a:lnTo>
                      <a:pt x="459092" y="127372"/>
                    </a:lnTo>
                    <a:lnTo>
                      <a:pt x="489507" y="172388"/>
                    </a:lnTo>
                    <a:lnTo>
                      <a:pt x="508964" y="223967"/>
                    </a:lnTo>
                    <a:lnTo>
                      <a:pt x="515816" y="280462"/>
                    </a:lnTo>
                    <a:lnTo>
                      <a:pt x="515035" y="299738"/>
                    </a:lnTo>
                    <a:lnTo>
                      <a:pt x="503798" y="354779"/>
                    </a:lnTo>
                    <a:lnTo>
                      <a:pt x="480505" y="404356"/>
                    </a:lnTo>
                    <a:lnTo>
                      <a:pt x="446804" y="446820"/>
                    </a:lnTo>
                    <a:lnTo>
                      <a:pt x="404342" y="480523"/>
                    </a:lnTo>
                    <a:lnTo>
                      <a:pt x="354768" y="503818"/>
                    </a:lnTo>
                    <a:lnTo>
                      <a:pt x="299728" y="515055"/>
                    </a:lnTo>
                    <a:lnTo>
                      <a:pt x="280452" y="515837"/>
                    </a:lnTo>
                    <a:lnTo>
                      <a:pt x="432527" y="515837"/>
                    </a:lnTo>
                    <a:lnTo>
                      <a:pt x="478673" y="478685"/>
                    </a:lnTo>
                    <a:lnTo>
                      <a:pt x="506725" y="445991"/>
                    </a:lnTo>
                    <a:lnTo>
                      <a:pt x="529556" y="409240"/>
                    </a:lnTo>
                    <a:lnTo>
                      <a:pt x="546584" y="369014"/>
                    </a:lnTo>
                    <a:lnTo>
                      <a:pt x="557227" y="325894"/>
                    </a:lnTo>
                    <a:lnTo>
                      <a:pt x="560904" y="280462"/>
                    </a:lnTo>
                    <a:lnTo>
                      <a:pt x="559973" y="257494"/>
                    </a:lnTo>
                    <a:lnTo>
                      <a:pt x="552740" y="213145"/>
                    </a:lnTo>
                    <a:lnTo>
                      <a:pt x="538832" y="171399"/>
                    </a:lnTo>
                    <a:lnTo>
                      <a:pt x="518830" y="132838"/>
                    </a:lnTo>
                    <a:lnTo>
                      <a:pt x="493316" y="98042"/>
                    </a:lnTo>
                    <a:lnTo>
                      <a:pt x="462871" y="67596"/>
                    </a:lnTo>
                    <a:lnTo>
                      <a:pt x="445982" y="54185"/>
                    </a:lnTo>
                    <a:lnTo>
                      <a:pt x="432542" y="45098"/>
                    </a:lnTo>
                    <a:close/>
                  </a:path>
                </a:pathLst>
              </a:custGeom>
              <a:grpFill/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kern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7254747"/>
              </p:ext>
            </p:extLst>
          </p:nvPr>
        </p:nvGraphicFramePr>
        <p:xfrm>
          <a:off x="384175" y="1197242"/>
          <a:ext cx="7214859" cy="55043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70836"/>
                <a:gridCol w="1664244"/>
                <a:gridCol w="1799617"/>
                <a:gridCol w="1780162"/>
              </a:tblGrid>
              <a:tr h="31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Показатель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</a:tr>
              <a:tr h="8143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Количество </a:t>
                      </a: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размещенных (туристов)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1990</a:t>
                      </a:r>
                      <a:endParaRPr lang="ru-RU" sz="1400" b="1" i="0" u="none" kern="12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2095</a:t>
                      </a:r>
                      <a:endParaRPr lang="ru-RU" sz="1400" b="1" i="0" u="none" kern="12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9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Количество экскурсантов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00B050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-</a:t>
                      </a:r>
                      <a:endParaRPr lang="ru-RU" sz="1400" b="0" i="0" u="none" kern="1200" baseline="0" dirty="0">
                        <a:solidFill>
                          <a:srgbClr val="00B050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00B050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5830</a:t>
                      </a:r>
                      <a:endParaRPr lang="ru-RU" sz="1400" b="1" i="0" u="none" kern="1200" baseline="0" dirty="0" smtClean="0">
                        <a:solidFill>
                          <a:srgbClr val="00B050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00B050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5900</a:t>
                      </a:r>
                      <a:endParaRPr lang="ru-RU" sz="1400" b="1" i="0" u="none" kern="12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9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Туристический поток</a:t>
                      </a: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 (итого)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7820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uLnTx/>
                        <a:uFillTx/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7995</a:t>
                      </a:r>
                      <a:endParaRPr lang="ru-RU" sz="1400" b="1" i="0" u="none" kern="12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(+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102%)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uLnTx/>
                        <a:uFillTx/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93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Средняя продолжительность проживания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-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15,8</a:t>
                      </a:r>
                      <a:endParaRPr lang="ru-RU" sz="1400" b="1" i="0" u="none" kern="12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16,4</a:t>
                      </a:r>
                      <a:endParaRPr lang="ru-RU" sz="1400" b="1" i="0" u="none" kern="12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(</a:t>
                      </a:r>
                      <a:r>
                        <a:rPr lang="ru-RU" sz="1400" b="1" i="0" u="none" kern="1200" baseline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103,8%)</a:t>
                      </a:r>
                      <a:endParaRPr lang="ru-RU" sz="1400" b="0" i="0" u="none" kern="12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35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Средний чек  (</a:t>
                      </a: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гостиница </a:t>
                      </a:r>
                      <a:r>
                        <a:rPr lang="ru-RU" sz="1400" b="0" i="0" u="none" kern="1200" baseline="0" dirty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и </a:t>
                      </a: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база отдыха)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-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6676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7676,0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(+14%)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0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Коэффициент загрузки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-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0,61</a:t>
                      </a:r>
                      <a:endParaRPr lang="ru-RU" sz="1400" b="0" i="0" u="none" kern="12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0,65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(+6,6%)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78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Выручка от предоставленных услуг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-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2 100 000 руб.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2 272 400 руб. </a:t>
                      </a:r>
                      <a:r>
                        <a:rPr lang="ru-RU" sz="1400" b="0" i="0" u="none" kern="1200" baseline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(+108,2%)</a:t>
                      </a:r>
                      <a:endParaRPr lang="ru-RU" sz="1400" b="0" i="0" u="none" kern="1200" baseline="0" dirty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57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8443" y="120228"/>
            <a:ext cx="11009414" cy="504000"/>
          </a:xfrm>
        </p:spPr>
        <p:txBody>
          <a:bodyPr vert="horz" wrap="square" lIns="91440" tIns="45720" rIns="91440" bIns="45720" anchor="ctr" anchorCtr="0"/>
          <a:lstStyle/>
          <a:p>
            <a:r>
              <a:rPr lang="ru-RU" altLang="ru-RU" sz="2000" dirty="0">
                <a:latin typeface="Helvetica" pitchFamily="34" charset="0"/>
              </a:rPr>
              <a:t>МИНИСТЕРСТВО ИНВЕСТИЦИОННОЙ ПОЛИТИКИ НОВГОРОДСКОЙ ОБЛАСТИ</a:t>
            </a:r>
            <a:br>
              <a:rPr lang="ru-RU" altLang="ru-RU" sz="2000" dirty="0">
                <a:latin typeface="Helvetica" pitchFamily="34" charset="0"/>
              </a:rPr>
            </a:br>
            <a:r>
              <a:rPr lang="ru-RU" altLang="ru-RU" sz="2000" dirty="0">
                <a:latin typeface="Helvetica" pitchFamily="34" charset="0"/>
              </a:rPr>
              <a:t>ДЕПАРТАМЕНТ ТУРИЗМА</a:t>
            </a:r>
          </a:p>
        </p:txBody>
      </p:sp>
      <p:sp>
        <p:nvSpPr>
          <p:cNvPr id="6147" name="Заголовок 1"/>
          <p:cNvSpPr txBox="1"/>
          <p:nvPr/>
        </p:nvSpPr>
        <p:spPr>
          <a:xfrm>
            <a:off x="11617325" y="261938"/>
            <a:ext cx="292100" cy="228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004E90"/>
                </a:solidFill>
                <a:latin typeface="Helvetica" pitchFamily="34" charset="0"/>
              </a:rPr>
              <a:t>5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5763" y="690563"/>
            <a:ext cx="11597322" cy="1588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object 5"/>
          <p:cNvSpPr txBox="1"/>
          <p:nvPr/>
        </p:nvSpPr>
        <p:spPr>
          <a:xfrm>
            <a:off x="3479562" y="765612"/>
            <a:ext cx="8316000" cy="360000"/>
          </a:xfrm>
          <a:prstGeom prst="rect">
            <a:avLst/>
          </a:prstGeom>
          <a:solidFill>
            <a:srgbClr val="7DC4E8"/>
          </a:solidFill>
          <a:ln w="10470">
            <a:noFill/>
          </a:ln>
        </p:spPr>
        <p:txBody>
          <a:bodyPr wrap="square" lIns="0" tIns="0" rIns="0" bIns="0">
            <a:spAutoFit/>
          </a:bodyPr>
          <a:lstStyle/>
          <a:p>
            <a:pPr marL="127000" algn="ctr" defTabSz="554355"/>
            <a:r>
              <a:rPr lang="ru-RU" altLang="ru-RU" sz="20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+mn-ea"/>
              </a:rPr>
              <a:t>ОСНОВНЫЕ ОБЪЕКТЫ </a:t>
            </a:r>
            <a:r>
              <a:rPr lang="ru-RU" altLang="ru-RU" sz="20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+mn-ea"/>
              </a:rPr>
              <a:t>ПОКАЗА</a:t>
            </a:r>
          </a:p>
          <a:p>
            <a:pPr marL="127000" algn="ctr" defTabSz="554355"/>
            <a:endParaRPr lang="ru-RU" altLang="ru-RU" sz="2000" b="1" dirty="0">
              <a:solidFill>
                <a:srgbClr val="FFFFFF"/>
              </a:solidFill>
              <a:latin typeface="Helvetica" pitchFamily="34" charset="0"/>
              <a:ea typeface="Helvetica" pitchFamily="34" charset="0"/>
            </a:endParaRPr>
          </a:p>
        </p:txBody>
      </p:sp>
      <p:sp>
        <p:nvSpPr>
          <p:cNvPr id="6150" name="object 77"/>
          <p:cNvSpPr txBox="1"/>
          <p:nvPr/>
        </p:nvSpPr>
        <p:spPr>
          <a:xfrm>
            <a:off x="558212" y="637637"/>
            <a:ext cx="2392362" cy="615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altLang="ru-RU" sz="4000" b="1" dirty="0">
                <a:solidFill>
                  <a:srgbClr val="A2D79D"/>
                </a:solidFill>
                <a:latin typeface="Helvetica" pitchFamily="34" charset="0"/>
                <a:cs typeface="Helvetica" pitchFamily="34" charset="0"/>
              </a:rPr>
              <a:t>ТУРИЗМ</a:t>
            </a:r>
            <a:endParaRPr lang="ru-RU" altLang="ru-RU" sz="4000" dirty="0">
              <a:solidFill>
                <a:srgbClr val="A2D79D"/>
              </a:solidFill>
              <a:latin typeface="Helvetica" pitchFamily="34" charset="0"/>
              <a:ea typeface="Helvetica" pitchFamily="34" charset="0"/>
            </a:endParaRPr>
          </a:p>
        </p:txBody>
      </p:sp>
      <p:sp>
        <p:nvSpPr>
          <p:cNvPr id="6151" name="object 5"/>
          <p:cNvSpPr txBox="1"/>
          <p:nvPr/>
        </p:nvSpPr>
        <p:spPr>
          <a:xfrm>
            <a:off x="571664" y="6323013"/>
            <a:ext cx="3319200" cy="207749"/>
          </a:xfrm>
          <a:prstGeom prst="rect">
            <a:avLst/>
          </a:prstGeom>
          <a:solidFill>
            <a:srgbClr val="7DC4E8"/>
          </a:solidFill>
          <a:ln w="10470">
            <a:noFill/>
          </a:ln>
        </p:spPr>
        <p:txBody>
          <a:bodyPr wrap="square" lIns="0" tIns="0" rIns="0" bIns="0">
            <a:spAutoFit/>
          </a:bodyPr>
          <a:lstStyle/>
          <a:p>
            <a:pPr marL="127000" algn="ctr" defTabSz="554355">
              <a:lnSpc>
                <a:spcPct val="90000"/>
              </a:lnSpc>
              <a:spcBef>
                <a:spcPts val="1000"/>
              </a:spcBef>
              <a:buClrTx/>
              <a:buSzTx/>
              <a:buFontTx/>
            </a:pPr>
            <a:r>
              <a:rPr lang="ru-RU" altLang="ru-RU" sz="15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+mn-ea"/>
              </a:rPr>
              <a:t>76-мм дивизионная пушка ЗИС-3 </a:t>
            </a:r>
            <a:endParaRPr lang="ru-RU" altLang="ru-RU" sz="1500" b="1" dirty="0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152" name="object 5"/>
          <p:cNvSpPr txBox="1"/>
          <p:nvPr/>
        </p:nvSpPr>
        <p:spPr>
          <a:xfrm>
            <a:off x="4496883" y="6330548"/>
            <a:ext cx="3319200" cy="415498"/>
          </a:xfrm>
          <a:prstGeom prst="rect">
            <a:avLst/>
          </a:prstGeom>
          <a:solidFill>
            <a:srgbClr val="7DC4E8"/>
          </a:solidFill>
          <a:ln w="10470">
            <a:noFill/>
          </a:ln>
        </p:spPr>
        <p:txBody>
          <a:bodyPr wrap="square" lIns="0" tIns="0" rIns="0" bIns="0">
            <a:spAutoFit/>
          </a:bodyPr>
          <a:lstStyle/>
          <a:p>
            <a:pPr marL="127000" lvl="0" algn="ctr" defTabSz="554355">
              <a:lnSpc>
                <a:spcPct val="90000"/>
              </a:lnSpc>
              <a:spcBef>
                <a:spcPts val="0"/>
              </a:spcBef>
              <a:buClrTx/>
              <a:buSzTx/>
              <a:buFontTx/>
            </a:pPr>
            <a:r>
              <a:rPr lang="ru-RU" altLang="ru-RU" sz="15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+mn-ea"/>
              </a:rPr>
              <a:t>Здание железнодорожного вокзала</a:t>
            </a:r>
            <a:endParaRPr lang="ru-RU" altLang="ru-RU" sz="1500" b="1" dirty="0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153" name="object 5"/>
          <p:cNvSpPr txBox="1"/>
          <p:nvPr/>
        </p:nvSpPr>
        <p:spPr>
          <a:xfrm>
            <a:off x="8476361" y="3518712"/>
            <a:ext cx="3348903" cy="415498"/>
          </a:xfrm>
          <a:prstGeom prst="rect">
            <a:avLst/>
          </a:prstGeom>
          <a:solidFill>
            <a:srgbClr val="7DC4E8"/>
          </a:solidFill>
          <a:ln w="10470">
            <a:noFill/>
          </a:ln>
        </p:spPr>
        <p:txBody>
          <a:bodyPr wrap="square" lIns="0" tIns="0" rIns="0" bIns="0">
            <a:spAutoFit/>
          </a:bodyPr>
          <a:lstStyle/>
          <a:p>
            <a:pPr marL="127000" algn="ctr" defTabSz="554355">
              <a:lnSpc>
                <a:spcPct val="90000"/>
              </a:lnSpc>
              <a:spcBef>
                <a:spcPts val="0"/>
              </a:spcBef>
              <a:buClrTx/>
              <a:buSzTx/>
              <a:buFontTx/>
            </a:pPr>
            <a:r>
              <a:rPr lang="ru-RU" altLang="ru-RU" sz="15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Горнолыжный курорт </a:t>
            </a:r>
          </a:p>
          <a:p>
            <a:pPr marL="127000" algn="ctr" defTabSz="554355">
              <a:lnSpc>
                <a:spcPct val="90000"/>
              </a:lnSpc>
              <a:spcBef>
                <a:spcPts val="0"/>
              </a:spcBef>
              <a:buClrTx/>
              <a:buSzTx/>
              <a:buFontTx/>
            </a:pPr>
            <a:r>
              <a:rPr lang="ru-RU" altLang="ru-RU" sz="1500" b="1" dirty="0" err="1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Мстинсие</a:t>
            </a:r>
            <a:r>
              <a:rPr lang="ru-RU" altLang="ru-RU" sz="15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 горки</a:t>
            </a:r>
            <a:endParaRPr lang="ru-RU" altLang="ru-RU" sz="1500" b="1" dirty="0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154" name="object 5"/>
          <p:cNvSpPr txBox="1"/>
          <p:nvPr/>
        </p:nvSpPr>
        <p:spPr>
          <a:xfrm>
            <a:off x="4496883" y="3524224"/>
            <a:ext cx="3319200" cy="415498"/>
          </a:xfrm>
          <a:prstGeom prst="rect">
            <a:avLst/>
          </a:prstGeom>
          <a:solidFill>
            <a:srgbClr val="7DC4E8"/>
          </a:solidFill>
          <a:ln w="10470">
            <a:noFill/>
          </a:ln>
        </p:spPr>
        <p:txBody>
          <a:bodyPr wrap="square" lIns="0" tIns="0" rIns="0" bIns="0">
            <a:spAutoFit/>
          </a:bodyPr>
          <a:lstStyle/>
          <a:p>
            <a:pPr marL="127000" algn="ctr" defTabSz="554355">
              <a:lnSpc>
                <a:spcPct val="90000"/>
              </a:lnSpc>
              <a:spcBef>
                <a:spcPts val="1000"/>
              </a:spcBef>
              <a:buClrTx/>
              <a:buSzTx/>
              <a:buFontTx/>
            </a:pPr>
            <a:r>
              <a:rPr lang="ru-RU" altLang="ru-RU" sz="15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+mn-ea"/>
              </a:rPr>
              <a:t>Легендарный обитатель местных лесов - </a:t>
            </a:r>
            <a:r>
              <a:rPr lang="ru-RU" altLang="ru-RU" sz="1500" b="1" dirty="0" err="1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+mn-ea"/>
              </a:rPr>
              <a:t>Авдошка</a:t>
            </a:r>
            <a:endParaRPr lang="ru-RU" altLang="ru-RU" sz="1500" b="1" dirty="0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155" name="object 5"/>
          <p:cNvSpPr txBox="1"/>
          <p:nvPr/>
        </p:nvSpPr>
        <p:spPr>
          <a:xfrm>
            <a:off x="8506065" y="6338773"/>
            <a:ext cx="3319200" cy="461665"/>
          </a:xfrm>
          <a:prstGeom prst="rect">
            <a:avLst/>
          </a:prstGeom>
          <a:solidFill>
            <a:srgbClr val="7DC4E8"/>
          </a:solidFill>
          <a:ln w="10470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День железнодорожника, фестиваль Поезд вкуса</a:t>
            </a:r>
            <a:endParaRPr lang="ru-RU" altLang="ru-RU" sz="1500" b="1" dirty="0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156" name="object 5"/>
          <p:cNvSpPr txBox="1"/>
          <p:nvPr/>
        </p:nvSpPr>
        <p:spPr>
          <a:xfrm>
            <a:off x="562355" y="3554436"/>
            <a:ext cx="3318754" cy="207749"/>
          </a:xfrm>
          <a:prstGeom prst="rect">
            <a:avLst/>
          </a:prstGeom>
          <a:solidFill>
            <a:srgbClr val="7DC4E8"/>
          </a:solidFill>
          <a:ln w="10470">
            <a:noFill/>
          </a:ln>
        </p:spPr>
        <p:txBody>
          <a:bodyPr wrap="square" lIns="0" tIns="0" rIns="0" bIns="0">
            <a:spAutoFit/>
          </a:bodyPr>
          <a:lstStyle/>
          <a:p>
            <a:pPr marL="127000" algn="ctr" defTabSz="554355">
              <a:lnSpc>
                <a:spcPct val="90000"/>
              </a:lnSpc>
              <a:spcBef>
                <a:spcPts val="0"/>
              </a:spcBef>
              <a:buClrTx/>
              <a:buSzTx/>
              <a:buFontTx/>
            </a:pPr>
            <a:r>
              <a:rPr lang="ru-RU" altLang="ru-RU" sz="15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+mn-ea"/>
              </a:rPr>
              <a:t>Районный краеведческий музей</a:t>
            </a:r>
            <a:endParaRPr lang="ru-RU" altLang="ru-RU" sz="1500" b="1" dirty="0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3" name="Picture 5" descr="C:\Users\User\Desktop\русь новгородская\ПАРФИНО для Руссы\фотогалерея\Объекты доблести\Танк КВ-1с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08"/>
          <a:stretch/>
        </p:blipFill>
        <p:spPr bwMode="auto">
          <a:xfrm>
            <a:off x="558212" y="4073567"/>
            <a:ext cx="3319200" cy="21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874" y="4085708"/>
            <a:ext cx="3319200" cy="21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6363" y="1243024"/>
            <a:ext cx="3348901" cy="21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D:\фото\ГАЖЬЯ\2024\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1" t="-1" r="2771" b="53796"/>
          <a:stretch/>
        </p:blipFill>
        <p:spPr bwMode="auto">
          <a:xfrm>
            <a:off x="8506064" y="4073567"/>
            <a:ext cx="3319200" cy="21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\сельский туризм\IMG_77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874" y="1243025"/>
            <a:ext cx="3319200" cy="21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ultu\Desktop\Новая папка\FyqekHFwZ_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 flipV="1">
            <a:off x="-173041" y="-517648"/>
            <a:ext cx="236541" cy="177406"/>
          </a:xfrm>
          <a:prstGeom prst="rect">
            <a:avLst/>
          </a:prstGeom>
          <a:noFill/>
        </p:spPr>
      </p:pic>
      <p:pic>
        <p:nvPicPr>
          <p:cNvPr id="4" name="Picture 8" descr="C:\Users\kultu\Desktop\начало\Воинские Захоронения\пуш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212" y="4043220"/>
            <a:ext cx="3319199" cy="2191012"/>
          </a:xfrm>
          <a:prstGeom prst="rect">
            <a:avLst/>
          </a:prstGeom>
          <a:noFill/>
        </p:spPr>
      </p:pic>
      <p:pic>
        <p:nvPicPr>
          <p:cNvPr id="5" name="Picture 10" descr="https://avatars.dzeninfra.ru/get-zen_doc/1587994/pub_5e368f4f9a0ce75c5658e219_5e3692f3e0d0b71a458b747b/scale_1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0865" y="3934210"/>
            <a:ext cx="3307209" cy="2273927"/>
          </a:xfrm>
          <a:prstGeom prst="rect">
            <a:avLst/>
          </a:prstGeom>
          <a:noFill/>
        </p:spPr>
      </p:pic>
      <p:pic>
        <p:nvPicPr>
          <p:cNvPr id="7" name="Picture 11" descr="C:\Users\kultu\Desktop\Новая папка\OSRlgwcuEJU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06066" y="3993558"/>
            <a:ext cx="3319200" cy="2266027"/>
          </a:xfrm>
          <a:prstGeom prst="rect">
            <a:avLst/>
          </a:prstGeom>
          <a:noFill/>
        </p:spPr>
      </p:pic>
      <p:pic>
        <p:nvPicPr>
          <p:cNvPr id="6157" name="Picture 13" descr="C:\Users\kultu\Desktop\Новая папка\original (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76362" y="1253588"/>
            <a:ext cx="3348906" cy="2188112"/>
          </a:xfrm>
          <a:prstGeom prst="rect">
            <a:avLst/>
          </a:prstGeom>
          <a:noFill/>
        </p:spPr>
      </p:pic>
      <p:pic>
        <p:nvPicPr>
          <p:cNvPr id="6159" name="Picture 15" descr="C:\Users\kultu\Desktop\Новая папка\IMG_20240403_09423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20864" y="1176575"/>
            <a:ext cx="3307209" cy="2265124"/>
          </a:xfrm>
          <a:prstGeom prst="rect">
            <a:avLst/>
          </a:prstGeom>
          <a:noFill/>
        </p:spPr>
      </p:pic>
      <p:pic>
        <p:nvPicPr>
          <p:cNvPr id="6161" name="Picture 17" descr="C:\Users\kultu\Desktop\Новая папка\ALm89h6hGP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2332" y="1176575"/>
            <a:ext cx="3180860" cy="2265124"/>
          </a:xfrm>
          <a:prstGeom prst="rect">
            <a:avLst/>
          </a:prstGeom>
          <a:noFill/>
        </p:spPr>
      </p:pic>
      <p:pic>
        <p:nvPicPr>
          <p:cNvPr id="6163" name="Picture 19" descr="C:\Users\kultu\Desktop\Новая папка\WIth_IjVKHQ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06066" y="3939722"/>
            <a:ext cx="3319198" cy="231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2575" y="266700"/>
            <a:ext cx="11158538" cy="228600"/>
          </a:xfrm>
        </p:spPr>
        <p:txBody>
          <a:bodyPr vert="horz" wrap="square" lIns="91440" tIns="45720" rIns="91440" bIns="45720" anchor="ctr" anchorCtr="0"/>
          <a:lstStyle/>
          <a:p>
            <a:r>
              <a:rPr lang="ru-RU" altLang="ru-RU" sz="2000" dirty="0">
                <a:latin typeface="Helvetica" pitchFamily="34" charset="0"/>
              </a:rPr>
              <a:t>МИНИСТЕРСТВО ИНВЕСТИЦИОННОЙ ПОЛИТИКИ НОВГОРОДСКОЙ ОБЛАСТИ</a:t>
            </a:r>
            <a:br>
              <a:rPr lang="ru-RU" altLang="ru-RU" sz="2000" dirty="0">
                <a:latin typeface="Helvetica" pitchFamily="34" charset="0"/>
              </a:rPr>
            </a:br>
            <a:r>
              <a:rPr lang="ru-RU" altLang="ru-RU" sz="2000" dirty="0">
                <a:latin typeface="Helvetica" pitchFamily="34" charset="0"/>
              </a:rPr>
              <a:t>ДЕПАРТАМЕНТ ТУРИЗМА</a:t>
            </a:r>
          </a:p>
        </p:txBody>
      </p:sp>
      <p:sp>
        <p:nvSpPr>
          <p:cNvPr id="7171" name="Заголовок 1"/>
          <p:cNvSpPr txBox="1"/>
          <p:nvPr/>
        </p:nvSpPr>
        <p:spPr>
          <a:xfrm>
            <a:off x="11617325" y="261938"/>
            <a:ext cx="292100" cy="228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004E90"/>
                </a:solidFill>
                <a:latin typeface="Helvetica" pitchFamily="34" charset="0"/>
              </a:rPr>
              <a:t>6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5763" y="690563"/>
            <a:ext cx="11523663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/>
          <p:nvPr>
            <p:extLst>
              <p:ext uri="{D42A27DB-BD31-4B8C-83A1-F6EECF244321}">
                <p14:modId xmlns:p14="http://schemas.microsoft.com/office/powerpoint/2010/main" xmlns="" val="1348842812"/>
              </p:ext>
            </p:extLst>
          </p:nvPr>
        </p:nvGraphicFramePr>
        <p:xfrm>
          <a:off x="282576" y="3430794"/>
          <a:ext cx="11626850" cy="2590295"/>
        </p:xfrm>
        <a:graphic>
          <a:graphicData uri="http://schemas.openxmlformats.org/drawingml/2006/table">
            <a:tbl>
              <a:tblPr/>
              <a:tblGrid>
                <a:gridCol w="5595975"/>
                <a:gridCol w="644478"/>
                <a:gridCol w="5386397"/>
              </a:tblGrid>
              <a:tr h="40184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ru-RU" sz="1600" b="1" dirty="0" smtClean="0">
                          <a:solidFill>
                            <a:srgbClr val="FFFFFF"/>
                          </a:solidFill>
                          <a:latin typeface="Helvetica" pitchFamily="34" charset="0"/>
                          <a:cs typeface="Helvetica" pitchFamily="34" charset="0"/>
                        </a:rPr>
                        <a:t>Сделано</a:t>
                      </a:r>
                      <a:r>
                        <a:rPr lang="ru-RU" altLang="ru-RU" sz="1600" b="1" baseline="0" dirty="0" smtClean="0">
                          <a:solidFill>
                            <a:srgbClr val="FFFFFF"/>
                          </a:solidFill>
                          <a:latin typeface="Helvetica" pitchFamily="34" charset="0"/>
                          <a:cs typeface="Helvetica" pitchFamily="34" charset="0"/>
                        </a:rPr>
                        <a:t> в 2023 году</a:t>
                      </a:r>
                      <a:endParaRPr lang="ru-RU" altLang="ru-RU" sz="1600" b="1" dirty="0">
                        <a:solidFill>
                          <a:srgbClr val="FFFFFF"/>
                        </a:solidFill>
                        <a:latin typeface="Helvetica" pitchFamily="34" charset="0"/>
                        <a:ea typeface="Helvetica" pitchFamily="34" charset="0"/>
                      </a:endParaRPr>
                    </a:p>
                  </a:txBody>
                  <a:tcPr marT="45734" marB="4573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ru-RU" sz="1600" b="1" dirty="0">
                        <a:solidFill>
                          <a:srgbClr val="FFFFFF"/>
                        </a:solidFill>
                        <a:latin typeface="Helvetica" pitchFamily="34" charset="0"/>
                        <a:ea typeface="Helvetica" pitchFamily="34" charset="0"/>
                      </a:endParaRPr>
                    </a:p>
                  </a:txBody>
                  <a:tcPr marT="45734" marB="4573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27000" algn="ctr" defTabSz="554355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lang="ru-RU" altLang="ru-RU" sz="1600" b="1" dirty="0" smtClean="0">
                          <a:solidFill>
                            <a:srgbClr val="FFFFFF"/>
                          </a:solidFill>
                          <a:latin typeface="Helvetica" pitchFamily="34" charset="0"/>
                          <a:cs typeface="Helvetica" pitchFamily="34" charset="0"/>
                        </a:rPr>
                        <a:t>Планируется в 2024 году:</a:t>
                      </a:r>
                      <a:endParaRPr lang="ru-RU" altLang="ru-RU" sz="1600" b="1" dirty="0">
                        <a:solidFill>
                          <a:srgbClr val="FFFFFF"/>
                        </a:solidFill>
                        <a:latin typeface="Helvetica" pitchFamily="34" charset="0"/>
                        <a:ea typeface="Helvetica" pitchFamily="34" charset="0"/>
                      </a:endParaRPr>
                    </a:p>
                  </a:txBody>
                  <a:tcPr marT="45734" marB="4573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9"/>
                    </a:solidFill>
                  </a:tcPr>
                </a:tc>
              </a:tr>
              <a:tr h="646771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 smtClean="0">
                        <a:solidFill>
                          <a:srgbClr val="1F4E79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solidFill>
                            <a:srgbClr val="1F4E79"/>
                          </a:solidFill>
                          <a:latin typeface="Helvetica" pitchFamily="34" charset="0"/>
                          <a:cs typeface="Helvetica" pitchFamily="34" charset="0"/>
                        </a:rPr>
                        <a:t>культурно-познавательный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solidFill>
                            <a:srgbClr val="1F4E79"/>
                          </a:solidFill>
                          <a:latin typeface="Helvetica" pitchFamily="34" charset="0"/>
                          <a:cs typeface="Helvetica" pitchFamily="34" charset="0"/>
                        </a:rPr>
                        <a:t>событийный</a:t>
                      </a:r>
                    </a:p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ru-RU" altLang="ru-RU" sz="1400" dirty="0" smtClean="0">
                          <a:solidFill>
                            <a:srgbClr val="1F4E79"/>
                          </a:solidFill>
                          <a:latin typeface="Helvetica" pitchFamily="34" charset="0"/>
                          <a:cs typeface="Helvetica" pitchFamily="34" charset="0"/>
                        </a:rPr>
                        <a:t>детский</a:t>
                      </a:r>
                    </a:p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ru-RU" altLang="ru-RU" sz="1400" dirty="0" smtClean="0">
                          <a:solidFill>
                            <a:srgbClr val="1F4E79"/>
                          </a:solidFill>
                          <a:latin typeface="Helvetica" pitchFamily="34" charset="0"/>
                          <a:cs typeface="Helvetica" pitchFamily="34" charset="0"/>
                        </a:rPr>
                        <a:t>военно-патриотический</a:t>
                      </a:r>
                    </a:p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endParaRPr lang="ru-RU" altLang="ru-RU" sz="1400" dirty="0">
                        <a:solidFill>
                          <a:srgbClr val="1F4E79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ru-RU" sz="1400" dirty="0">
                        <a:solidFill>
                          <a:srgbClr val="1F4E79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734" marB="4573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ru-RU" sz="14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734" marB="4573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/>
                      <a:endParaRPr lang="ru-RU" altLang="ru-RU" sz="14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Helvetica" pitchFamily="34" charset="0"/>
                      </a:endParaRPr>
                    </a:p>
                  </a:txBody>
                  <a:tcPr marT="45734" marB="4573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ru-RU" sz="1400" b="1" dirty="0" smtClean="0">
                        <a:solidFill>
                          <a:srgbClr val="1F4E79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734" marB="4573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064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ru-RU" sz="1600" dirty="0">
                        <a:solidFill>
                          <a:srgbClr val="203864"/>
                        </a:solidFill>
                        <a:latin typeface="Helvetica" pitchFamily="34" charset="0"/>
                        <a:ea typeface="Helvetica" pitchFamily="34" charset="0"/>
                      </a:endParaRPr>
                    </a:p>
                  </a:txBody>
                  <a:tcPr marT="45734" marB="4573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object 23"/>
          <p:cNvSpPr txBox="1"/>
          <p:nvPr/>
        </p:nvSpPr>
        <p:spPr>
          <a:xfrm>
            <a:off x="282576" y="3812951"/>
            <a:ext cx="5865019" cy="1631216"/>
          </a:xfrm>
          <a:prstGeom prst="rect">
            <a:avLst/>
          </a:prstGeom>
          <a:solidFill>
            <a:schemeClr val="bg1"/>
          </a:solidFill>
          <a:ln w="5235">
            <a:noFill/>
          </a:ln>
        </p:spPr>
        <p:txBody>
          <a:bodyPr wrap="square" lIns="0" tIns="0" rIns="0" bIns="0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Проведена работа по установке адресных табличек и  </a:t>
            </a:r>
            <a:r>
              <a:rPr lang="ru-RU" sz="1400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селфи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точек на объектах показа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Легализован Гостевой дом «Уютный Берег»</a:t>
            </a:r>
          </a:p>
          <a:p>
            <a:pPr algn="just">
              <a:spcBef>
                <a:spcPts val="0"/>
              </a:spcBef>
            </a:pPr>
            <a:r>
              <a:rPr lang="ru-RU" altLang="ru-RU" sz="1200" i="1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Маловишерский</a:t>
            </a:r>
            <a:r>
              <a:rPr lang="ru-RU" altLang="ru-RU" sz="1200" i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район , д. Верхний перелесок, 1 дом, 6 койко-мест (ИП Евдокимов И. П.) </a:t>
            </a:r>
          </a:p>
          <a:p>
            <a:pPr indent="2844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Открыт туристический информационный пункт «Библиотека им.Пушкина»г. Малая Вишера</a:t>
            </a:r>
          </a:p>
          <a:p>
            <a:pPr>
              <a:spcBef>
                <a:spcPts val="0"/>
              </a:spcBef>
            </a:pPr>
            <a:endParaRPr lang="ru-RU" sz="1200" i="1" dirty="0">
              <a:solidFill>
                <a:srgbClr val="1F4E7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object 23"/>
          <p:cNvSpPr txBox="1"/>
          <p:nvPr/>
        </p:nvSpPr>
        <p:spPr>
          <a:xfrm>
            <a:off x="6477888" y="3901821"/>
            <a:ext cx="5431538" cy="2092881"/>
          </a:xfrm>
          <a:prstGeom prst="rect">
            <a:avLst/>
          </a:prstGeom>
          <a:noFill/>
          <a:ln w="5235">
            <a:noFill/>
          </a:ln>
        </p:spPr>
        <p:txBody>
          <a:bodyPr wrap="square" lIns="0" tIns="0" rIns="0" bIns="0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ea typeface="Helvetica" pitchFamily="34" charset="0"/>
              </a:rPr>
              <a:t>Открытие </a:t>
            </a:r>
            <a:r>
              <a:rPr lang="ru-RU" altLang="ru-RU" sz="1400" dirty="0" err="1" smtClean="0">
                <a:solidFill>
                  <a:srgbClr val="1F4E79"/>
                </a:solidFill>
                <a:latin typeface="Helvetica" pitchFamily="34" charset="0"/>
                <a:ea typeface="Helvetica" pitchFamily="34" charset="0"/>
              </a:rPr>
              <a:t>апарт-отеля</a:t>
            </a: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ea typeface="Helvetica" pitchFamily="34" charset="0"/>
              </a:rPr>
              <a:t> «Капсула» 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ea typeface="Helvetica" pitchFamily="34" charset="0"/>
              </a:rPr>
              <a:t>Пешеходный маршрут «По следам купцов </a:t>
            </a:r>
            <a:r>
              <a:rPr lang="ru-RU" altLang="ru-RU" sz="1400" dirty="0" err="1" smtClean="0">
                <a:solidFill>
                  <a:srgbClr val="1F4E79"/>
                </a:solidFill>
                <a:latin typeface="Helvetica" pitchFamily="34" charset="0"/>
                <a:ea typeface="Helvetica" pitchFamily="34" charset="0"/>
              </a:rPr>
              <a:t>Маловишерских</a:t>
            </a: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ea typeface="Helvetica" pitchFamily="34" charset="0"/>
              </a:rPr>
              <a:t>» у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становка </a:t>
            </a:r>
            <a:r>
              <a:rPr lang="ru-RU" sz="1400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инфостоек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с </a:t>
            </a:r>
            <a:r>
              <a:rPr lang="en-US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QR 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кодами ведущими на  </a:t>
            </a:r>
            <a:r>
              <a:rPr lang="ru-RU" sz="1400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аудиогида</a:t>
            </a:r>
            <a:endParaRPr lang="ru-RU" sz="1400" dirty="0">
              <a:solidFill>
                <a:srgbClr val="1F4E79"/>
              </a:solidFill>
              <a:latin typeface="Helvetica" pitchFamily="34" charset="0"/>
              <a:cs typeface="Helvetica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Пешеходный туристический маршрут «По дороге к </a:t>
            </a:r>
            <a:r>
              <a:rPr lang="ru-RU" sz="1400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Румелийской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сосне»</a:t>
            </a:r>
            <a:endParaRPr lang="ru-RU" sz="1400" dirty="0">
              <a:solidFill>
                <a:srgbClr val="1F4E79"/>
              </a:solidFill>
              <a:latin typeface="Helvetica" pitchFamily="34" charset="0"/>
              <a:cs typeface="Helvetica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Открытие второй 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комнаты матери и ребенка в </a:t>
            </a:r>
            <a:r>
              <a:rPr lang="ru-RU" sz="1400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Маловишерском</a:t>
            </a:r>
            <a:r>
              <a:rPr 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районном краеведческом музеи   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400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Легализовать деятельность парк-отель «Красный бережок»</a:t>
            </a:r>
          </a:p>
          <a:p>
            <a:pPr algn="just">
              <a:spcBef>
                <a:spcPts val="0"/>
              </a:spcBef>
            </a:pPr>
            <a:r>
              <a:rPr lang="ru-RU" altLang="ru-RU" sz="1200" i="1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Маловишерский</a:t>
            </a:r>
            <a:r>
              <a:rPr lang="ru-RU" altLang="ru-RU" sz="1200" i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ru-RU" altLang="ru-RU" sz="1200" i="1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р-н, д. </a:t>
            </a:r>
            <a:r>
              <a:rPr lang="ru-RU" altLang="ru-RU" sz="1200" i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Красный Бережок, 3 дом, 15 </a:t>
            </a:r>
            <a:r>
              <a:rPr lang="ru-RU" altLang="ru-RU" sz="1200" i="1" dirty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койко-мест </a:t>
            </a:r>
            <a:r>
              <a:rPr lang="ru-RU" altLang="ru-RU" sz="1200" i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(ИП </a:t>
            </a:r>
            <a:r>
              <a:rPr lang="ru-RU" altLang="ru-RU" sz="1200" i="1" dirty="0" err="1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Шмайлов</a:t>
            </a:r>
            <a:r>
              <a:rPr lang="ru-RU" altLang="ru-RU" sz="1200" i="1" dirty="0" smtClean="0">
                <a:solidFill>
                  <a:srgbClr val="1F4E79"/>
                </a:solidFill>
                <a:latin typeface="Helvetica" pitchFamily="34" charset="0"/>
                <a:cs typeface="Helvetica" pitchFamily="34" charset="0"/>
              </a:rPr>
              <a:t>  Е.В.) (регистрация Белгородская обл.)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4999761"/>
              </p:ext>
            </p:extLst>
          </p:nvPr>
        </p:nvGraphicFramePr>
        <p:xfrm>
          <a:off x="282576" y="685225"/>
          <a:ext cx="11726862" cy="2358004"/>
        </p:xfrm>
        <a:graphic>
          <a:graphicData uri="http://schemas.openxmlformats.org/drawingml/2006/table">
            <a:tbl>
              <a:tblPr/>
              <a:tblGrid>
                <a:gridCol w="3799916"/>
                <a:gridCol w="3844379"/>
                <a:gridCol w="4082567"/>
              </a:tblGrid>
              <a:tr h="30484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Основные виды туризма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Знаки туристской навигации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Туристские событийные мероприятия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9"/>
                    </a:solidFill>
                  </a:tcPr>
                </a:tc>
              </a:tr>
              <a:tr h="20226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культурно-познавательный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E91"/>
                          </a:solidFill>
                          <a:effectLst/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активный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E91"/>
                          </a:solidFill>
                          <a:effectLst/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сельский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E91"/>
                          </a:solidFill>
                          <a:effectLst/>
                          <a:latin typeface="Helvetica" pitchFamily="34" charset="0"/>
                          <a:ea typeface="Helvetica" pitchFamily="34" charset="0"/>
                          <a:cs typeface="Helvetica" pitchFamily="34" charset="0"/>
                        </a:rPr>
                        <a:t>событийный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Helvetica" pitchFamily="34" charset="0"/>
                        <a:ea typeface="Helvetica" pitchFamily="34" charset="0"/>
                        <a:cs typeface="Helvetica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ru-RU" alt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3 знака установлено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0" i="1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2 шт. - в  г. Малая Вишера; 1 шт. – трасса М-10 д. Спасская </a:t>
                      </a:r>
                      <a:r>
                        <a:rPr lang="ru-RU" altLang="ru-RU" sz="1200" b="0" i="1" u="none" kern="1200" baseline="0" dirty="0" err="1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Полисть</a:t>
                      </a:r>
                      <a:r>
                        <a:rPr lang="ru-RU" altLang="ru-RU" sz="1200" b="0" i="1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ru-RU" alt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туристский информационный пункт –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0" i="1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г. Малая Вишера, ул. Московская д. 36 (Библиотека Им. Пушкина)</a:t>
                      </a:r>
                      <a:endParaRPr lang="ru-RU" altLang="ru-RU" sz="1400" b="0" i="0" u="none" kern="12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400" b="0" i="0" u="none" kern="12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73063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межрайонная  сельскохозяйственная ярмарка «Весна», «Урожай»</a:t>
                      </a:r>
                    </a:p>
                    <a:p>
                      <a:pPr marL="373063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районный праздник «День города»</a:t>
                      </a:r>
                    </a:p>
                    <a:p>
                      <a:pPr marL="373063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kern="1200" baseline="0" dirty="0" err="1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Гастономический</a:t>
                      </a: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фестиваль с развлекательной программой и угощениями «Поезд Вкуса» </a:t>
                      </a:r>
                    </a:p>
                    <a:p>
                      <a:pPr marL="373063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Гастрономический фестиваль с развлекательной программой и угощениями "</a:t>
                      </a:r>
                      <a:r>
                        <a:rPr lang="ru-RU" sz="1400" b="0" i="0" u="none" kern="1200" baseline="0" dirty="0" err="1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Шульчин</a:t>
                      </a:r>
                      <a:r>
                        <a:rPr lang="ru-RU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- </a:t>
                      </a:r>
                      <a:r>
                        <a:rPr lang="en-US" sz="1400" b="0" i="0" u="none" kern="1200" baseline="0" dirty="0" smtClean="0">
                          <a:solidFill>
                            <a:srgbClr val="1F4E79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Fest"</a:t>
                      </a:r>
                      <a:endParaRPr lang="ru-RU" sz="1400" b="0" i="0" u="none" kern="1200" baseline="0" dirty="0" smtClean="0">
                        <a:solidFill>
                          <a:srgbClr val="1F4E79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98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82575" y="266700"/>
            <a:ext cx="11158538" cy="228600"/>
          </a:xfrm>
        </p:spPr>
        <p:txBody>
          <a:bodyPr/>
          <a:lstStyle/>
          <a:p>
            <a:r>
              <a:rPr lang="ru-RU" altLang="ru-RU" sz="2000" dirty="0" smtClean="0">
                <a:latin typeface="Helvetica" pitchFamily="34" charset="0"/>
              </a:rPr>
              <a:t>МИНИСТЕРСТВО ИНВЕСТИЦИОННОЙ ПОЛИТИКИ НОВГОРОДСКОЙ ОБЛАСТИ</a:t>
            </a:r>
            <a:br>
              <a:rPr lang="ru-RU" altLang="ru-RU" sz="2000" dirty="0" smtClean="0">
                <a:latin typeface="Helvetica" pitchFamily="34" charset="0"/>
              </a:rPr>
            </a:br>
            <a:r>
              <a:rPr lang="ru-RU" altLang="ru-RU" sz="2000" dirty="0" smtClean="0">
                <a:latin typeface="Helvetica" pitchFamily="34" charset="0"/>
              </a:rPr>
              <a:t>ДЕПАРТАМЕНТ ТУРИЗМА</a:t>
            </a:r>
          </a:p>
        </p:txBody>
      </p:sp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11617325" y="261938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4E90"/>
                </a:solidFill>
                <a:latin typeface="Helvetica" pitchFamily="34" charset="0"/>
              </a:rPr>
              <a:t>7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5763" y="690563"/>
            <a:ext cx="11523662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0526" y="833418"/>
            <a:ext cx="113776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Потенциальная инвестиционная </a:t>
            </a:r>
            <a:r>
              <a:rPr lang="ru-RU" sz="20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площадка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для </a:t>
            </a:r>
            <a:r>
              <a:rPr lang="ru-RU" sz="20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размещения туристской инфраструктуры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9653" y="4699202"/>
            <a:ext cx="3467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eaLnBrk="1" hangingPunct="1">
              <a:buFont typeface="Wingdings" pitchFamily="2" charset="2"/>
              <a:buChar char="ü"/>
              <a:defRPr/>
            </a:pPr>
            <a:r>
              <a:rPr lang="ru-RU" sz="1350" dirty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</a:t>
            </a:r>
            <a:r>
              <a:rPr lang="ru-RU" sz="135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атегория </a:t>
            </a:r>
            <a:r>
              <a:rPr lang="ru-RU" sz="1350" dirty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земель: земли населенных </a:t>
            </a:r>
            <a:r>
              <a:rPr lang="ru-RU" sz="135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пунктов</a:t>
            </a:r>
          </a:p>
          <a:p>
            <a:pPr marL="285750" indent="-285750" defTabSz="457200" eaLnBrk="1" hangingPunct="1">
              <a:buFont typeface="Wingdings" pitchFamily="2" charset="2"/>
              <a:buChar char="ü"/>
              <a:defRPr/>
            </a:pPr>
            <a:r>
              <a:rPr lang="ru-RU" sz="1350" dirty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</a:t>
            </a:r>
            <a:r>
              <a:rPr lang="ru-RU" sz="135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орма собственности:</a:t>
            </a:r>
            <a:r>
              <a:rPr lang="ru-RU" sz="1350" b="1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35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муниципальная собственность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8782" y="4253959"/>
            <a:ext cx="3448843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Характеристика </a:t>
            </a:r>
            <a:r>
              <a:rPr lang="ru-RU" sz="16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площадки</a:t>
            </a:r>
            <a:endParaRPr lang="ru-RU" sz="1600" b="1" dirty="0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95271" y="4840770"/>
            <a:ext cx="32768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eaLnBrk="1" hangingPunct="1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</a:t>
            </a: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ля </a:t>
            </a: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туристско-рекреационных </a:t>
            </a: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целей (КСР, кафе и </a:t>
            </a:r>
            <a:r>
              <a:rPr lang="ru-RU" sz="1400" dirty="0" err="1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тп</a:t>
            </a: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.)</a:t>
            </a:r>
            <a:endParaRPr lang="ru-RU" sz="1400" dirty="0">
              <a:solidFill>
                <a:srgbClr val="4472C4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algn="ctr" defTabSz="457200" eaLnBrk="1" hangingPunct="1">
              <a:defRPr/>
            </a:pPr>
            <a:endParaRPr lang="ru-RU" sz="1100" dirty="0">
              <a:solidFill>
                <a:srgbClr val="4472C4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defTabSz="457200" eaLnBrk="1" hangingPunct="1">
              <a:defRPr/>
            </a:pPr>
            <a:endParaRPr lang="ru-RU" sz="1200" b="1" dirty="0">
              <a:solidFill>
                <a:srgbClr val="4472C4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95271" y="1701891"/>
            <a:ext cx="327683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Расположение инвестиционной площадки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95271" y="4240130"/>
            <a:ext cx="3276832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Планы по размещению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659584" y="1705969"/>
            <a:ext cx="4108554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Удаленность участков от (км)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2509977"/>
              </p:ext>
            </p:extLst>
          </p:nvPr>
        </p:nvGraphicFramePr>
        <p:xfrm>
          <a:off x="7659584" y="2161089"/>
          <a:ext cx="4108553" cy="16500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32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5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1711">
                <a:tc>
                  <a:txBody>
                    <a:bodyPr/>
                    <a:lstStyle/>
                    <a:p>
                      <a:pPr mar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400" b="0" i="0" u="none" kern="120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площадь участка</a:t>
                      </a:r>
                      <a:endParaRPr lang="ru-RU" sz="1400" b="0" i="0" u="none" kern="1200" baseline="0" dirty="0">
                        <a:solidFill>
                          <a:srgbClr val="4472C4">
                            <a:lumMod val="50000"/>
                          </a:srgb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400" b="0" i="0" u="none" kern="120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14 га</a:t>
                      </a:r>
                      <a:endParaRPr lang="ru-RU" sz="1400" b="0" i="0" u="none" kern="1200" baseline="0" dirty="0">
                        <a:solidFill>
                          <a:srgbClr val="4472C4">
                            <a:lumMod val="50000"/>
                          </a:srgb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797">
                <a:tc>
                  <a:txBody>
                    <a:bodyPr/>
                    <a:lstStyle/>
                    <a:p>
                      <a:pPr mar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400" b="0" i="0" u="none" kern="120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автодороги</a:t>
                      </a:r>
                      <a:endParaRPr lang="ru-RU" sz="1400" b="0" i="0" u="none" kern="1200" baseline="0" dirty="0">
                        <a:solidFill>
                          <a:srgbClr val="4472C4">
                            <a:lumMod val="50000"/>
                          </a:srgb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400" b="0" i="0" u="none" kern="120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2,0 </a:t>
                      </a:r>
                      <a:r>
                        <a:rPr lang="ru-RU" sz="1400" b="0" i="0" u="none" kern="1200" baseline="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км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797">
                <a:tc>
                  <a:txBody>
                    <a:bodyPr/>
                    <a:lstStyle/>
                    <a:p>
                      <a:pPr mar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400" b="0" i="0" u="none" kern="1200" baseline="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до железной дороги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400" b="0" i="0" u="none" kern="120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24,0 </a:t>
                      </a:r>
                      <a:r>
                        <a:rPr lang="ru-RU" sz="1400" b="0" i="0" u="none" kern="1200" baseline="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км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797">
                <a:tc>
                  <a:txBody>
                    <a:bodyPr/>
                    <a:lstStyle/>
                    <a:p>
                      <a:pPr mar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400" b="0" i="0" u="none" kern="1200" baseline="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близлежащие объекты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400" b="0" i="0" u="none" kern="1200" baseline="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жилая </a:t>
                      </a:r>
                      <a:r>
                        <a:rPr lang="ru-RU" sz="1400" b="0" i="0" u="none" kern="1200" baseline="0" dirty="0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застройка, р. Мста</a:t>
                      </a:r>
                      <a:endParaRPr lang="ru-RU" sz="1400" b="0" i="0" u="none" kern="1200" baseline="0" dirty="0">
                        <a:solidFill>
                          <a:srgbClr val="4472C4">
                            <a:lumMod val="50000"/>
                          </a:srgb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7659584" y="4736319"/>
            <a:ext cx="41133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eaLnBrk="1" hangingPunct="1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сети и коммуникации </a:t>
            </a: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(по согласованию</a:t>
            </a: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ru-RU" sz="1400" dirty="0">
              <a:solidFill>
                <a:srgbClr val="4472C4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457200" eaLnBrk="1" hangingPunct="1">
              <a:defRPr/>
            </a:pPr>
            <a:r>
              <a:rPr lang="ru-RU" sz="1200" i="1" dirty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</a:t>
            </a:r>
            <a:r>
              <a:rPr lang="ru-RU" sz="1200" i="1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рассы </a:t>
            </a:r>
            <a:r>
              <a:rPr lang="ru-RU" sz="1200" i="1" dirty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линий и точки подключения </a:t>
            </a:r>
            <a:r>
              <a:rPr lang="ru-RU" sz="1200" i="1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будут определены </a:t>
            </a:r>
            <a:r>
              <a:rPr lang="ru-RU" sz="1200" i="1" dirty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соответствии с </a:t>
            </a:r>
            <a:r>
              <a:rPr lang="ru-RU" sz="1200" i="1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проектом</a:t>
            </a:r>
            <a:endParaRPr lang="ru-RU" sz="1200" i="1" dirty="0">
              <a:solidFill>
                <a:srgbClr val="4472C4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59584" y="4237537"/>
            <a:ext cx="4113318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Инфраструктура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3991755" y="2369600"/>
            <a:ext cx="3276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171450" indent="-171450" algn="ctr" defTabSz="457200" eaLnBrk="1" hangingPunct="1">
              <a:defRPr/>
            </a:pP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Кадастровый квартал</a:t>
            </a:r>
          </a:p>
          <a:p>
            <a:pPr marL="171450" indent="-171450" algn="ctr" defTabSz="457200" eaLnBrk="1" hangingPunct="1">
              <a:defRPr/>
            </a:pP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53:08:0095801</a:t>
            </a:r>
            <a:endParaRPr lang="ru-RU" sz="1400" dirty="0">
              <a:solidFill>
                <a:srgbClr val="4472C4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algn="ctr" defTabSz="457200" eaLnBrk="1" hangingPunct="1">
              <a:defRPr/>
            </a:pP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Новгородская область, </a:t>
            </a:r>
            <a:r>
              <a:rPr lang="ru-RU" sz="1400" dirty="0" err="1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Маловишерский</a:t>
            </a: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район, д. </a:t>
            </a:r>
            <a:r>
              <a:rPr lang="ru-RU" sz="1400" dirty="0" err="1" smtClean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Лопотень</a:t>
            </a:r>
            <a:endParaRPr lang="ru-RU" sz="1400" dirty="0">
              <a:solidFill>
                <a:srgbClr val="4472C4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 descr="C:\Users\Людмила\AppData\Local\Packages\Microsoft.Windows.Photos_8wekyb3d8bbwe\TempState\ShareServiceTempFolder\Без имен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688" y="1705968"/>
            <a:ext cx="3240937" cy="2264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30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783</Words>
  <Application>Microsoft Office PowerPoint</Application>
  <PresentationFormat>Произвольный</PresentationFormat>
  <Paragraphs>171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МИНИСТЕРСТВО ИНВЕСТИЦИОННОЙ ПОЛИТИКИ НОВГОРОДСКОЙ ОБЛАСТИ ДЕПАРТАМЕНТ ТУРИЗМА</vt:lpstr>
      <vt:lpstr>МИНИСТЕРСТВО ИНВЕСТИЦИОННОЙ ПОЛИТИКИ НОВГОРОДСКОЙ ОБЛАСТИ ДЕПАРТАМЕНТ ТУРИЗМА </vt:lpstr>
      <vt:lpstr>МИНИСТЕРСТВО ИНВЕСТИЦИОННОЙ ПОЛИТИКИ НОВГОРОДСКОЙ ОБЛАСТИ ДЕПАРТАМЕНТ ТУРИЗМА</vt:lpstr>
      <vt:lpstr>МИНИСТЕРСТВО ИНВЕСТИЦИОННОЙ ПОЛИТИКИ НОВГОРОДСКОЙ ОБЛАСТИ ДЕПАРТАМЕНТ ТУРИЗМА</vt:lpstr>
      <vt:lpstr>МИНИСТЕРСТВО ИНВЕСТИЦИОННОЙ ПОЛИТИКИ НОВГОРОДСКОЙ ОБЛАСТИ ДЕПАРТАМЕНТ ТУРИЗМА</vt:lpstr>
      <vt:lpstr>МИНИСТЕРСТВО ИНВЕСТИЦИОННОЙ ПОЛИТИКИ НОВГОРОДСКОЙ ОБЛАСТИ ДЕПАРТАМЕНТ ТУРИЗМА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СЛАВА</cp:lastModifiedBy>
  <cp:revision>599</cp:revision>
  <cp:lastPrinted>2024-03-07T09:14:05Z</cp:lastPrinted>
  <dcterms:created xsi:type="dcterms:W3CDTF">2022-06-28T08:05:00Z</dcterms:created>
  <dcterms:modified xsi:type="dcterms:W3CDTF">2024-04-10T12:22:07Z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A747D499D0D8478F91696BE7B277913F</vt:lpwstr>
  </property>
  <property fmtid="{D5CDD505-2E9C-101B-9397-08002B2CF9AE}" pid="3" name="KSOProductBuildVer">
    <vt:lpwstr>1049-11.2.0.10323</vt:lpwstr>
  </property>
</Properties>
</file>